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authors.xml" ContentType="application/vnd.ms-powerpoi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256" r:id="rId5"/>
    <p:sldId id="347" r:id="rId6"/>
    <p:sldId id="261" r:id="rId7"/>
    <p:sldId id="260" r:id="rId8"/>
    <p:sldId id="257" r:id="rId9"/>
    <p:sldId id="265" r:id="rId10"/>
    <p:sldId id="270" r:id="rId11"/>
    <p:sldId id="349" r:id="rId12"/>
    <p:sldId id="348" r:id="rId13"/>
    <p:sldId id="353" r:id="rId14"/>
    <p:sldId id="258" r:id="rId15"/>
    <p:sldId id="266" r:id="rId16"/>
    <p:sldId id="352" r:id="rId17"/>
    <p:sldId id="334" r:id="rId18"/>
    <p:sldId id="264" r:id="rId19"/>
    <p:sldId id="272" r:id="rId20"/>
    <p:sldId id="312" r:id="rId21"/>
    <p:sldId id="313" r:id="rId22"/>
    <p:sldId id="310" r:id="rId23"/>
    <p:sldId id="311" r:id="rId24"/>
    <p:sldId id="273" r:id="rId25"/>
    <p:sldId id="350" r:id="rId26"/>
    <p:sldId id="351" r:id="rId27"/>
    <p:sldId id="276" r:id="rId28"/>
    <p:sldId id="27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43616D-3EAF-E2B5-B0FA-637DAF33AB9A}" name="Baggs, Jason" initials="JB" userId="S::Jason.Baggs@azed.gov::65a34f2a-9e21-462c-b5f2-0199905137e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Neil, Emily" initials="OE" lastIdx="1" clrIdx="0">
    <p:extLst>
      <p:ext uri="{19B8F6BF-5375-455C-9EA6-DF929625EA0E}">
        <p15:presenceInfo xmlns:p15="http://schemas.microsoft.com/office/powerpoint/2012/main" userId="S::Emily.O'Neil@azed.gov::47f60f4e-a9da-49f7-8d06-9e21db3c2e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2"/>
    <a:srgbClr val="CB6015"/>
    <a:srgbClr val="910048"/>
    <a:srgbClr val="232B64"/>
    <a:srgbClr val="FCAF18"/>
    <a:srgbClr val="BF0B3E"/>
    <a:srgbClr val="002169"/>
    <a:srgbClr val="ECECEC"/>
    <a:srgbClr val="00A0E2"/>
    <a:srgbClr val="5A5D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3EDFAA-A193-4E1C-8A48-E625C44B91F6}" v="6" dt="2025-03-10T17:41:34.824"/>
    <p1510:client id="{4BF2F067-DC4E-270F-CA45-C9642A99BD70}" v="5" dt="2025-03-11T15:05:28.012"/>
    <p1510:client id="{58A975AB-5042-F977-737E-8463A31802F2}" v="412" dt="2025-03-10T21:51:51.723"/>
    <p1510:client id="{76B7A021-EEB7-4F80-9FD2-55BBF20356C6}" v="31" dt="2025-03-10T21:56:25.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4660"/>
  </p:normalViewPr>
  <p:slideViewPr>
    <p:cSldViewPr snapToGrid="0">
      <p:cViewPr varScale="1">
        <p:scale>
          <a:sx n="103" d="100"/>
          <a:sy n="103" d="100"/>
        </p:scale>
        <p:origin x="114" y="33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ustomXml" Target="../customXml/item4.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79AD08-C548-BC40-9093-B3613E1153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DB5D9C-55D8-3B4E-BE5C-6D1CEE972F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3F7E1D-5BA8-8543-9008-EEB9C1128CB7}" type="datetimeFigureOut">
              <a:rPr lang="en-US" smtClean="0"/>
              <a:t>3/12/2025</a:t>
            </a:fld>
            <a:endParaRPr lang="en-US"/>
          </a:p>
        </p:txBody>
      </p:sp>
      <p:sp>
        <p:nvSpPr>
          <p:cNvPr id="4" name="Footer Placeholder 3">
            <a:extLst>
              <a:ext uri="{FF2B5EF4-FFF2-40B4-BE49-F238E27FC236}">
                <a16:creationId xmlns:a16="http://schemas.microsoft.com/office/drawing/2014/main" id="{34A2F78C-9D4A-B641-BC4B-82A4998D63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B5402CD-EDDA-EA4A-8C68-60CB2671B2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929FB6-3862-0646-B6C3-E5376FDDB92F}" type="slidenum">
              <a:rPr lang="en-US" smtClean="0"/>
              <a:t>‹#›</a:t>
            </a:fld>
            <a:endParaRPr lang="en-US"/>
          </a:p>
        </p:txBody>
      </p:sp>
    </p:spTree>
    <p:extLst>
      <p:ext uri="{BB962C8B-B14F-4D97-AF65-F5344CB8AC3E}">
        <p14:creationId xmlns:p14="http://schemas.microsoft.com/office/powerpoint/2010/main" val="3897026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D4A2A-7EB8-664F-932C-975EFC1783E1}" type="datetimeFigureOut">
              <a:rPr lang="en-US" smtClean="0"/>
              <a:t>3/12/2025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492C7-7F44-444F-B5A9-7D425D542AF5}" type="slidenum">
              <a:rPr lang="en-US" smtClean="0"/>
              <a:t>‹#›</a:t>
            </a:fld>
            <a:endParaRPr lang="en-US"/>
          </a:p>
        </p:txBody>
      </p:sp>
    </p:spTree>
    <p:extLst>
      <p:ext uri="{BB962C8B-B14F-4D97-AF65-F5344CB8AC3E}">
        <p14:creationId xmlns:p14="http://schemas.microsoft.com/office/powerpoint/2010/main" val="756835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r>
              <a:rPr lang="en-US"/>
              <a:t> </a:t>
            </a:r>
          </a:p>
          <a:p>
            <a:endParaRPr lang="en-US"/>
          </a:p>
        </p:txBody>
      </p:sp>
      <p:sp>
        <p:nvSpPr>
          <p:cNvPr id="4" name="Slide Number Placeholder 3"/>
          <p:cNvSpPr>
            <a:spLocks noGrp="1"/>
          </p:cNvSpPr>
          <p:nvPr>
            <p:ph type="sldNum" sz="quarter" idx="5"/>
          </p:nvPr>
        </p:nvSpPr>
        <p:spPr/>
        <p:txBody>
          <a:bodyPr/>
          <a:lstStyle/>
          <a:p>
            <a:fld id="{2EA492C7-7F44-444F-B5A9-7D425D542AF5}" type="slidenum">
              <a:rPr lang="en-US" smtClean="0"/>
              <a:t>14</a:t>
            </a:fld>
            <a:endParaRPr lang="en-US"/>
          </a:p>
        </p:txBody>
      </p:sp>
    </p:spTree>
    <p:extLst>
      <p:ext uri="{BB962C8B-B14F-4D97-AF65-F5344CB8AC3E}">
        <p14:creationId xmlns:p14="http://schemas.microsoft.com/office/powerpoint/2010/main" val="3099689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A492C7-7F44-444F-B5A9-7D425D542AF5}" type="slidenum">
              <a:rPr lang="en-US" smtClean="0"/>
              <a:t>25</a:t>
            </a:fld>
            <a:endParaRPr lang="en-US"/>
          </a:p>
        </p:txBody>
      </p:sp>
    </p:spTree>
    <p:extLst>
      <p:ext uri="{BB962C8B-B14F-4D97-AF65-F5344CB8AC3E}">
        <p14:creationId xmlns:p14="http://schemas.microsoft.com/office/powerpoint/2010/main" val="20718970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Cover">
    <p:bg>
      <p:bgPr>
        <a:solidFill>
          <a:srgbClr val="002D7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05DB0BC-7CA3-484F-A266-C1A77C2E6CBF}"/>
              </a:ext>
            </a:extLst>
          </p:cNvPr>
          <p:cNvSpPr>
            <a:spLocks noGrp="1"/>
          </p:cNvSpPr>
          <p:nvPr>
            <p:ph type="title" hasCustomPrompt="1"/>
          </p:nvPr>
        </p:nvSpPr>
        <p:spPr>
          <a:xfrm>
            <a:off x="762000" y="3429000"/>
            <a:ext cx="10671048" cy="749735"/>
          </a:xfrm>
          <a:prstGeom prst="rect">
            <a:avLst/>
          </a:prstGeom>
        </p:spPr>
        <p:txBody>
          <a:bodyPr/>
          <a:lstStyle>
            <a:lvl1pPr algn="l">
              <a:defRPr sz="6000" b="1" i="0">
                <a:solidFill>
                  <a:schemeClr val="bg1"/>
                </a:solidFill>
                <a:latin typeface="+mj-lt"/>
                <a:cs typeface="Arial" panose="020B0604020202020204" pitchFamily="34" charset="0"/>
              </a:defRPr>
            </a:lvl1pPr>
          </a:lstStyle>
          <a:p>
            <a:r>
              <a:rPr lang="en-US"/>
              <a:t>Presentation Title Here</a:t>
            </a:r>
          </a:p>
        </p:txBody>
      </p:sp>
      <p:sp>
        <p:nvSpPr>
          <p:cNvPr id="12" name="Text Placeholder 11">
            <a:extLst>
              <a:ext uri="{FF2B5EF4-FFF2-40B4-BE49-F238E27FC236}">
                <a16:creationId xmlns:a16="http://schemas.microsoft.com/office/drawing/2014/main" id="{69C0FE92-69A0-7346-82E8-5E8449C3DD0F}"/>
              </a:ext>
            </a:extLst>
          </p:cNvPr>
          <p:cNvSpPr>
            <a:spLocks noGrp="1"/>
          </p:cNvSpPr>
          <p:nvPr>
            <p:ph type="body" sz="quarter" idx="11" hasCustomPrompt="1"/>
          </p:nvPr>
        </p:nvSpPr>
        <p:spPr>
          <a:xfrm>
            <a:off x="762155" y="4317774"/>
            <a:ext cx="10671048" cy="681038"/>
          </a:xfrm>
          <a:prstGeom prst="rect">
            <a:avLst/>
          </a:prstGeom>
        </p:spPr>
        <p:txBody>
          <a:bodyPr/>
          <a:lstStyle>
            <a:lvl1pPr marL="0" indent="0" algn="l">
              <a:buNone/>
              <a:defRPr sz="4000" b="0" i="0">
                <a:solidFill>
                  <a:schemeClr val="bg1">
                    <a:alpha val="75000"/>
                  </a:schemeClr>
                </a:solidFill>
                <a:latin typeface="+mn-lt"/>
                <a:cs typeface="Arial" panose="020B0604020202020204" pitchFamily="34" charset="0"/>
              </a:defRPr>
            </a:lvl1pPr>
          </a:lstStyle>
          <a:p>
            <a:pPr lvl="0"/>
            <a:r>
              <a:rPr lang="en-US"/>
              <a:t>Subtitle Goes Here</a:t>
            </a:r>
          </a:p>
        </p:txBody>
      </p:sp>
      <p:sp>
        <p:nvSpPr>
          <p:cNvPr id="3" name="Text Placeholder 2">
            <a:extLst>
              <a:ext uri="{FF2B5EF4-FFF2-40B4-BE49-F238E27FC236}">
                <a16:creationId xmlns:a16="http://schemas.microsoft.com/office/drawing/2014/main" id="{95351C6D-24ED-4618-ACA4-DFE266F78B00}"/>
              </a:ext>
              <a:ext uri="{C183D7F6-B498-43B3-948B-1728B52AA6E4}">
                <adec:decorative xmlns:adec="http://schemas.microsoft.com/office/drawing/2017/decorative" val="1"/>
              </a:ext>
            </a:extLst>
          </p:cNvPr>
          <p:cNvSpPr>
            <a:spLocks noGrp="1"/>
          </p:cNvSpPr>
          <p:nvPr>
            <p:ph type="body" sz="quarter" idx="12" hasCustomPrompt="1"/>
          </p:nvPr>
        </p:nvSpPr>
        <p:spPr>
          <a:xfrm>
            <a:off x="762155" y="6448479"/>
            <a:ext cx="3407643" cy="310819"/>
          </a:xfrm>
          <a:prstGeom prst="rect">
            <a:avLst/>
          </a:prstGeom>
        </p:spPr>
        <p:txBody>
          <a:bodyPr/>
          <a:lstStyle>
            <a:lvl1pPr marL="0" indent="0">
              <a:buNone/>
              <a:defRPr sz="1800" b="1">
                <a:solidFill>
                  <a:schemeClr val="bg1"/>
                </a:solidFill>
                <a:latin typeface="Arial" panose="020B0604020202020204" pitchFamily="34" charset="0"/>
                <a:cs typeface="Arial" panose="020B0604020202020204" pitchFamily="34" charset="0"/>
              </a:defRPr>
            </a:lvl1pPr>
          </a:lstStyle>
          <a:p>
            <a:pPr lvl="0"/>
            <a:r>
              <a:rPr lang="en-US"/>
              <a:t>Exceptional Student Services</a:t>
            </a:r>
          </a:p>
        </p:txBody>
      </p:sp>
      <p:pic>
        <p:nvPicPr>
          <p:cNvPr id="5" name="Picture 4" descr="Graphical user interface&#10;&#10;Description automatically generated with medium confidence">
            <a:extLst>
              <a:ext uri="{FF2B5EF4-FFF2-40B4-BE49-F238E27FC236}">
                <a16:creationId xmlns:a16="http://schemas.microsoft.com/office/drawing/2014/main" id="{0165F870-1935-A9C3-4617-267158F813CF}"/>
              </a:ext>
            </a:extLst>
          </p:cNvPr>
          <p:cNvPicPr>
            <a:picLocks noChangeAspect="1"/>
          </p:cNvPicPr>
          <p:nvPr userDrawn="1"/>
        </p:nvPicPr>
        <p:blipFill>
          <a:blip r:embed="rId2"/>
          <a:stretch>
            <a:fillRect/>
          </a:stretch>
        </p:blipFill>
        <p:spPr>
          <a:xfrm>
            <a:off x="762000" y="803328"/>
            <a:ext cx="6210300" cy="1649611"/>
          </a:xfrm>
          <a:prstGeom prst="rect">
            <a:avLst/>
          </a:prstGeom>
        </p:spPr>
      </p:pic>
    </p:spTree>
    <p:extLst>
      <p:ext uri="{BB962C8B-B14F-4D97-AF65-F5344CB8AC3E}">
        <p14:creationId xmlns:p14="http://schemas.microsoft.com/office/powerpoint/2010/main" val="351845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yle 2: Copp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A9F99A-38FF-4697-47AC-635C5C3C46F3}"/>
              </a:ext>
              <a:ext uri="{C183D7F6-B498-43B3-948B-1728B52AA6E4}">
                <adec:decorative xmlns:adec="http://schemas.microsoft.com/office/drawing/2017/decorative" val="1"/>
              </a:ext>
            </a:extLst>
          </p:cNvPr>
          <p:cNvSpPr/>
          <p:nvPr userDrawn="1"/>
        </p:nvSpPr>
        <p:spPr>
          <a:xfrm>
            <a:off x="5830529" y="0"/>
            <a:ext cx="636147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94D29DDB-AA97-BEC1-4AEC-56CD37C232DF}"/>
              </a:ext>
            </a:extLst>
          </p:cNvPr>
          <p:cNvSpPr>
            <a:spLocks noGrp="1"/>
          </p:cNvSpPr>
          <p:nvPr>
            <p:ph type="title"/>
          </p:nvPr>
        </p:nvSpPr>
        <p:spPr>
          <a:xfrm>
            <a:off x="2241985" y="1064037"/>
            <a:ext cx="7177087"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3FF73C56-E245-0C64-E3D0-380E43C41544}"/>
              </a:ext>
            </a:extLst>
          </p:cNvPr>
          <p:cNvSpPr>
            <a:spLocks noGrp="1"/>
          </p:cNvSpPr>
          <p:nvPr>
            <p:ph type="body" sz="quarter" idx="10"/>
          </p:nvPr>
        </p:nvSpPr>
        <p:spPr>
          <a:xfrm>
            <a:off x="2241985" y="271370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217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mp; Vertical Photo Right">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8B7FD8F6-67A2-384C-AE69-04AC6AD2CEAD}"/>
              </a:ext>
            </a:extLst>
          </p:cNvPr>
          <p:cNvSpPr>
            <a:spLocks noGrp="1"/>
          </p:cNvSpPr>
          <p:nvPr>
            <p:ph type="title"/>
          </p:nvPr>
        </p:nvSpPr>
        <p:spPr>
          <a:xfrm>
            <a:off x="581223" y="454617"/>
            <a:ext cx="5027651" cy="1828800"/>
          </a:xfrm>
          <a:prstGeom prst="rect">
            <a:avLst/>
          </a:prstGeom>
        </p:spPr>
        <p:txBody>
          <a:bodyPr/>
          <a:lstStyle>
            <a:lvl1pPr>
              <a:defRPr sz="4000" b="0" i="0">
                <a:solidFill>
                  <a:srgbClr val="002D72"/>
                </a:solidFill>
                <a:latin typeface="+mj-lt"/>
                <a:cs typeface="Arial" panose="020B0604020202020204" pitchFamily="34" charset="0"/>
              </a:defRPr>
            </a:lvl1pPr>
          </a:lstStyle>
          <a:p>
            <a:endParaRPr lang="en-US"/>
          </a:p>
        </p:txBody>
      </p:sp>
      <p:sp>
        <p:nvSpPr>
          <p:cNvPr id="10" name="Text Placeholder 2">
            <a:extLst>
              <a:ext uri="{FF2B5EF4-FFF2-40B4-BE49-F238E27FC236}">
                <a16:creationId xmlns:a16="http://schemas.microsoft.com/office/drawing/2014/main" id="{4A83E557-78FE-2248-AE13-1284BC314C62}"/>
              </a:ext>
            </a:extLst>
          </p:cNvPr>
          <p:cNvSpPr>
            <a:spLocks noGrp="1"/>
          </p:cNvSpPr>
          <p:nvPr>
            <p:ph type="body" sz="quarter" idx="12"/>
          </p:nvPr>
        </p:nvSpPr>
        <p:spPr>
          <a:xfrm>
            <a:off x="581261" y="2738034"/>
            <a:ext cx="5027613" cy="3665349"/>
          </a:xfrm>
          <a:prstGeom prst="rect">
            <a:avLst/>
          </a:prstGeom>
        </p:spPr>
        <p:txBody>
          <a:bodyPr/>
          <a:lstStyle>
            <a:lvl1pPr>
              <a:buClr>
                <a:srgbClr val="232B64"/>
              </a:buClr>
              <a:buSzPct val="80000"/>
              <a:defRPr sz="2800" b="0" i="0">
                <a:solidFill>
                  <a:schemeClr val="bg2">
                    <a:lumMod val="10000"/>
                  </a:schemeClr>
                </a:solidFill>
                <a:latin typeface="+mn-lt"/>
                <a:cs typeface="Arial" panose="020B0604020202020204" pitchFamily="34" charset="0"/>
              </a:defRPr>
            </a:lvl1pPr>
            <a:lvl2pPr>
              <a:buClr>
                <a:srgbClr val="232B64"/>
              </a:buClr>
              <a:buSzPct val="80000"/>
              <a:defRPr sz="2400" b="0" i="0">
                <a:solidFill>
                  <a:schemeClr val="bg2">
                    <a:lumMod val="10000"/>
                  </a:schemeClr>
                </a:solidFill>
                <a:latin typeface="+mn-lt"/>
                <a:cs typeface="Arial" panose="020B0604020202020204" pitchFamily="34" charset="0"/>
              </a:defRPr>
            </a:lvl2pPr>
            <a:lvl3pPr>
              <a:buClr>
                <a:srgbClr val="232B64"/>
              </a:buClr>
              <a:buSzPct val="80000"/>
              <a:defRPr sz="2400" b="0" i="0">
                <a:solidFill>
                  <a:schemeClr val="bg2">
                    <a:lumMod val="10000"/>
                  </a:schemeClr>
                </a:solidFill>
                <a:latin typeface="+mn-lt"/>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
        <p:nvSpPr>
          <p:cNvPr id="23" name="Picture Placeholder 8">
            <a:extLst>
              <a:ext uri="{FF2B5EF4-FFF2-40B4-BE49-F238E27FC236}">
                <a16:creationId xmlns:a16="http://schemas.microsoft.com/office/drawing/2014/main" id="{CBDBB58A-3976-6842-A54E-5F968FCE946F}"/>
              </a:ext>
              <a:ext uri="{C183D7F6-B498-43B3-948B-1728B52AA6E4}">
                <adec:decorative xmlns:adec="http://schemas.microsoft.com/office/drawing/2017/decorative" val="1"/>
              </a:ext>
            </a:extLst>
          </p:cNvPr>
          <p:cNvSpPr>
            <a:spLocks noGrp="1"/>
          </p:cNvSpPr>
          <p:nvPr>
            <p:ph type="pic" sz="quarter" idx="14" hasCustomPrompt="1"/>
          </p:nvPr>
        </p:nvSpPr>
        <p:spPr>
          <a:xfrm>
            <a:off x="6583126" y="0"/>
            <a:ext cx="5608874"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br>
              <a:rPr lang="en-US"/>
            </a:br>
            <a:br>
              <a:rPr lang="en-US"/>
            </a:br>
            <a:r>
              <a:rPr lang="en-US"/>
              <a:t>Click the Photo Icon</a:t>
            </a:r>
            <a:br>
              <a:rPr lang="en-US"/>
            </a:br>
            <a:r>
              <a:rPr lang="en-US"/>
              <a:t>to Insert Photo</a:t>
            </a:r>
            <a:br>
              <a:rPr lang="en-US"/>
            </a:br>
            <a:r>
              <a:rPr lang="en-US"/>
              <a:t>(Use Vertical Only)</a:t>
            </a:r>
          </a:p>
        </p:txBody>
      </p:sp>
      <p:sp>
        <p:nvSpPr>
          <p:cNvPr id="5" name="Slide Number Placeholder 5">
            <a:extLst>
              <a:ext uri="{FF2B5EF4-FFF2-40B4-BE49-F238E27FC236}">
                <a16:creationId xmlns:a16="http://schemas.microsoft.com/office/drawing/2014/main" id="{3AFF6D16-4E8F-5645-B84D-7E71098EC9F2}"/>
              </a:ext>
              <a:ext uri="{C183D7F6-B498-43B3-948B-1728B52AA6E4}">
                <adec:decorative xmlns:adec="http://schemas.microsoft.com/office/drawing/2017/decorative" val="1"/>
              </a:ext>
            </a:extLst>
          </p:cNvPr>
          <p:cNvSpPr txBox="1">
            <a:spLocks/>
          </p:cNvSpPr>
          <p:nvPr userDrawn="1"/>
        </p:nvSpPr>
        <p:spPr>
          <a:xfrm>
            <a:off x="233803"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8CB8F98-32D9-9E4F-BAC9-49610775ED25}" type="slidenum">
              <a:rPr lang="en-US" b="0" i="0" smtClean="0">
                <a:solidFill>
                  <a:schemeClr val="bg1">
                    <a:lumMod val="50000"/>
                    <a:alpha val="65000"/>
                  </a:schemeClr>
                </a:solidFill>
                <a:latin typeface="Arial" panose="020B0604020202020204" pitchFamily="34" charset="0"/>
                <a:cs typeface="Arial" panose="020B0604020202020204" pitchFamily="34" charset="0"/>
              </a:rPr>
              <a:pPr algn="l"/>
              <a:t>‹#›</a:t>
            </a:fld>
            <a:endParaRPr lang="en-US" b="0" i="0">
              <a:solidFill>
                <a:schemeClr val="bg1">
                  <a:lumMod val="50000"/>
                  <a:alpha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984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Two Columns">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p:nvPr>
        </p:nvSpPr>
        <p:spPr>
          <a:xfrm>
            <a:off x="1679145" y="641606"/>
            <a:ext cx="8833710" cy="1326342"/>
          </a:xfrm>
          <a:prstGeom prst="rect">
            <a:avLst/>
          </a:prstGeom>
        </p:spPr>
        <p:txBody>
          <a:bodyPr/>
          <a:lstStyle>
            <a:lvl1pPr algn="ctr">
              <a:defRPr sz="4400" b="0" i="0">
                <a:solidFill>
                  <a:schemeClr val="tx1"/>
                </a:solidFill>
                <a:latin typeface="+mj-lt"/>
                <a:cs typeface="Arial" panose="020B0604020202020204" pitchFamily="34" charset="0"/>
              </a:defRPr>
            </a:lvl1pPr>
          </a:lstStyle>
          <a:p>
            <a:endParaRPr lang="en-US"/>
          </a:p>
        </p:txBody>
      </p:sp>
      <p:sp>
        <p:nvSpPr>
          <p:cNvPr id="8" name="Text Placeholder 2">
            <a:extLst>
              <a:ext uri="{FF2B5EF4-FFF2-40B4-BE49-F238E27FC236}">
                <a16:creationId xmlns:a16="http://schemas.microsoft.com/office/drawing/2014/main" id="{6CA5C5D0-1BD6-324D-A881-FAE1A4D3778B}"/>
              </a:ext>
            </a:extLst>
          </p:cNvPr>
          <p:cNvSpPr>
            <a:spLocks noGrp="1"/>
          </p:cNvSpPr>
          <p:nvPr>
            <p:ph type="body" sz="quarter" idx="13"/>
          </p:nvPr>
        </p:nvSpPr>
        <p:spPr>
          <a:xfrm>
            <a:off x="581261" y="2639683"/>
            <a:ext cx="5138402" cy="3763699"/>
          </a:xfrm>
          <a:prstGeom prst="rect">
            <a:avLst/>
          </a:prstGeom>
        </p:spPr>
        <p:txBody>
          <a:bodyPr/>
          <a:lstStyle>
            <a:lvl1pPr>
              <a:buClr>
                <a:srgbClr val="232B64"/>
              </a:buClr>
              <a:buSzPct val="80000"/>
              <a:defRPr sz="2800" b="0" i="0">
                <a:solidFill>
                  <a:schemeClr val="bg2">
                    <a:lumMod val="10000"/>
                  </a:schemeClr>
                </a:solidFill>
                <a:latin typeface="+mn-lt"/>
                <a:cs typeface="Arial" panose="020B0604020202020204" pitchFamily="34" charset="0"/>
              </a:defRPr>
            </a:lvl1pPr>
            <a:lvl2pPr>
              <a:buClr>
                <a:srgbClr val="232B64"/>
              </a:buClr>
              <a:buSzPct val="80000"/>
              <a:defRPr sz="2400" b="0" i="0">
                <a:solidFill>
                  <a:schemeClr val="bg2">
                    <a:lumMod val="10000"/>
                  </a:schemeClr>
                </a:solidFill>
                <a:latin typeface="+mn-lt"/>
                <a:cs typeface="Arial" panose="020B0604020202020204" pitchFamily="34" charset="0"/>
              </a:defRPr>
            </a:lvl2pPr>
            <a:lvl3pPr>
              <a:buClr>
                <a:srgbClr val="232B64"/>
              </a:buClr>
              <a:buSzPct val="80000"/>
              <a:defRPr sz="2400" b="0" i="0">
                <a:solidFill>
                  <a:schemeClr val="bg2">
                    <a:lumMod val="10000"/>
                  </a:schemeClr>
                </a:solidFill>
                <a:latin typeface="+mn-lt"/>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
        <p:nvSpPr>
          <p:cNvPr id="13" name="Text Placeholder 2">
            <a:extLst>
              <a:ext uri="{FF2B5EF4-FFF2-40B4-BE49-F238E27FC236}">
                <a16:creationId xmlns:a16="http://schemas.microsoft.com/office/drawing/2014/main" id="{B4CE2B6E-3AAC-4A4C-89B6-7177FFFA14DD}"/>
              </a:ext>
            </a:extLst>
          </p:cNvPr>
          <p:cNvSpPr>
            <a:spLocks noGrp="1"/>
          </p:cNvSpPr>
          <p:nvPr>
            <p:ph type="body" sz="quarter" idx="14"/>
          </p:nvPr>
        </p:nvSpPr>
        <p:spPr>
          <a:xfrm>
            <a:off x="6451464" y="2639683"/>
            <a:ext cx="5138402" cy="3763699"/>
          </a:xfrm>
          <a:prstGeom prst="rect">
            <a:avLst/>
          </a:prstGeom>
        </p:spPr>
        <p:txBody>
          <a:bodyPr/>
          <a:lstStyle>
            <a:lvl1pPr>
              <a:buClr>
                <a:srgbClr val="232B64"/>
              </a:buClr>
              <a:buSzPct val="80000"/>
              <a:defRPr sz="2800" b="0" i="0">
                <a:solidFill>
                  <a:schemeClr val="bg2">
                    <a:lumMod val="10000"/>
                  </a:schemeClr>
                </a:solidFill>
                <a:latin typeface="+mn-lt"/>
                <a:cs typeface="Arial" panose="020B0604020202020204" pitchFamily="34" charset="0"/>
              </a:defRPr>
            </a:lvl1pPr>
            <a:lvl2pPr>
              <a:buClr>
                <a:srgbClr val="232B64"/>
              </a:buClr>
              <a:buSzPct val="80000"/>
              <a:defRPr sz="2400" b="0" i="0">
                <a:solidFill>
                  <a:schemeClr val="bg2">
                    <a:lumMod val="10000"/>
                  </a:schemeClr>
                </a:solidFill>
                <a:latin typeface="+mn-lt"/>
                <a:cs typeface="Arial" panose="020B0604020202020204" pitchFamily="34" charset="0"/>
              </a:defRPr>
            </a:lvl2pPr>
            <a:lvl3pPr>
              <a:buClr>
                <a:srgbClr val="232B64"/>
              </a:buClr>
              <a:buSzPct val="80000"/>
              <a:defRPr sz="2400" b="0" i="0">
                <a:solidFill>
                  <a:schemeClr val="bg2">
                    <a:lumMod val="10000"/>
                  </a:schemeClr>
                </a:solidFill>
                <a:latin typeface="+mn-lt"/>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2807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orizontal Photo &amp;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283461F-13ED-FB40-AB69-9B6456267062}"/>
              </a:ext>
            </a:extLst>
          </p:cNvPr>
          <p:cNvSpPr>
            <a:spLocks noGrp="1"/>
          </p:cNvSpPr>
          <p:nvPr>
            <p:ph type="title"/>
          </p:nvPr>
        </p:nvSpPr>
        <p:spPr>
          <a:xfrm>
            <a:off x="692541" y="5285917"/>
            <a:ext cx="3429000" cy="1303726"/>
          </a:xfrm>
          <a:prstGeom prst="rect">
            <a:avLst/>
          </a:prstGeom>
        </p:spPr>
        <p:txBody>
          <a:bodyPr/>
          <a:lstStyle>
            <a:lvl1pPr>
              <a:defRPr sz="4400" b="0" i="0">
                <a:solidFill>
                  <a:srgbClr val="002D72"/>
                </a:solidFill>
                <a:latin typeface="+mj-lt"/>
                <a:cs typeface="Arial" panose="020B0604020202020204" pitchFamily="34" charset="0"/>
              </a:defRPr>
            </a:lvl1pPr>
          </a:lstStyle>
          <a:p>
            <a:endParaRPr lang="en-US"/>
          </a:p>
        </p:txBody>
      </p:sp>
      <p:sp>
        <p:nvSpPr>
          <p:cNvPr id="10" name="Content Placeholder 28">
            <a:extLst>
              <a:ext uri="{FF2B5EF4-FFF2-40B4-BE49-F238E27FC236}">
                <a16:creationId xmlns:a16="http://schemas.microsoft.com/office/drawing/2014/main" id="{43311745-5A4D-844B-8DD5-A64A7FEFDC62}"/>
              </a:ext>
            </a:extLst>
          </p:cNvPr>
          <p:cNvSpPr>
            <a:spLocks noGrp="1"/>
          </p:cNvSpPr>
          <p:nvPr>
            <p:ph sz="quarter" idx="13" hasCustomPrompt="1"/>
          </p:nvPr>
        </p:nvSpPr>
        <p:spPr>
          <a:xfrm>
            <a:off x="4824881" y="5285917"/>
            <a:ext cx="6663778" cy="1303725"/>
          </a:xfrm>
          <a:prstGeom prst="rect">
            <a:avLst/>
          </a:prstGeom>
        </p:spPr>
        <p:txBody>
          <a:bodyPr/>
          <a:lstStyle>
            <a:lvl1pPr marL="0" marR="0" indent="0" algn="l" defTabSz="914400" rtl="0" eaLnBrk="1" fontAlgn="auto" latinLnBrk="0" hangingPunct="1">
              <a:lnSpc>
                <a:spcPct val="100000"/>
              </a:lnSpc>
              <a:spcBef>
                <a:spcPts val="1000"/>
              </a:spcBef>
              <a:spcAft>
                <a:spcPts val="600"/>
              </a:spcAft>
              <a:buClr>
                <a:srgbClr val="53C10C"/>
              </a:buClr>
              <a:buSzPct val="85000"/>
              <a:buFont typeface="Arial" panose="020B0604020202020204" pitchFamily="34" charset="0"/>
              <a:buNone/>
              <a:tabLst/>
              <a:defRPr sz="1800" b="0" i="0">
                <a:solidFill>
                  <a:schemeClr val="bg2">
                    <a:lumMod val="10000"/>
                  </a:schemeClr>
                </a:solidFill>
                <a:latin typeface="+mn-lt"/>
                <a:cs typeface="Arial" panose="020B0604020202020204" pitchFamily="34" charset="0"/>
              </a:defRPr>
            </a:lvl1pPr>
            <a:lvl2pPr marL="457200" indent="0">
              <a:buNone/>
              <a:defRPr/>
            </a:lvl2pPr>
          </a:lstStyle>
          <a:p>
            <a:pPr lvl="0"/>
            <a:r>
              <a:rPr lang="en-US"/>
              <a:t>Maecenas sed diam </a:t>
            </a:r>
            <a:r>
              <a:rPr lang="en-US" err="1"/>
              <a:t>eget</a:t>
            </a:r>
            <a:r>
              <a:rPr lang="en-US"/>
              <a:t> </a:t>
            </a:r>
            <a:r>
              <a:rPr lang="en-US" err="1"/>
              <a:t>risus</a:t>
            </a:r>
            <a:r>
              <a:rPr lang="en-US"/>
              <a:t> </a:t>
            </a:r>
            <a:r>
              <a:rPr lang="en-US" err="1"/>
              <a:t>variujs</a:t>
            </a:r>
            <a:r>
              <a:rPr lang="en-US"/>
              <a:t> </a:t>
            </a:r>
            <a:r>
              <a:rPr lang="en-US" err="1"/>
              <a:t>blandit</a:t>
            </a:r>
            <a:r>
              <a:rPr lang="en-US"/>
              <a:t> sit </a:t>
            </a:r>
            <a:r>
              <a:rPr lang="en-US" err="1"/>
              <a:t>amet</a:t>
            </a:r>
            <a:r>
              <a:rPr lang="en-US"/>
              <a:t> non </a:t>
            </a:r>
            <a:r>
              <a:rPr lang="en-US" err="1"/>
              <a:t>magnat</a:t>
            </a:r>
            <a:r>
              <a:rPr lang="en-US"/>
              <a:t>. </a:t>
            </a:r>
            <a:r>
              <a:rPr lang="en-US" err="1"/>
              <a:t>Socis</a:t>
            </a:r>
            <a:r>
              <a:rPr lang="en-US"/>
              <a:t> </a:t>
            </a:r>
            <a:r>
              <a:rPr lang="en-US" err="1"/>
              <a:t>natoque</a:t>
            </a:r>
            <a:r>
              <a:rPr lang="en-US"/>
              <a:t> </a:t>
            </a:r>
            <a:r>
              <a:rPr lang="en-US" err="1"/>
              <a:t>menatibus</a:t>
            </a:r>
            <a:r>
              <a:rPr lang="en-US"/>
              <a:t> et </a:t>
            </a:r>
            <a:r>
              <a:rPr lang="en-US" err="1"/>
              <a:t>magnis</a:t>
            </a:r>
            <a:r>
              <a:rPr lang="en-US"/>
              <a:t> dis parturient, </a:t>
            </a:r>
            <a:r>
              <a:rPr lang="en-US" err="1"/>
              <a:t>nascentur</a:t>
            </a:r>
            <a:r>
              <a:rPr lang="en-US"/>
              <a:t> </a:t>
            </a:r>
            <a:r>
              <a:rPr lang="en-US" err="1"/>
              <a:t>ridiculus</a:t>
            </a:r>
            <a:r>
              <a:rPr lang="en-US"/>
              <a:t>.</a:t>
            </a:r>
          </a:p>
        </p:txBody>
      </p:sp>
      <p:sp>
        <p:nvSpPr>
          <p:cNvPr id="8" name="Slide Number Placeholder 5">
            <a:extLst>
              <a:ext uri="{FF2B5EF4-FFF2-40B4-BE49-F238E27FC236}">
                <a16:creationId xmlns:a16="http://schemas.microsoft.com/office/drawing/2014/main" id="{8FA90184-F68B-B946-9700-1AC06AB49BB0}"/>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1" name="Picture Placeholder 8">
            <a:extLst>
              <a:ext uri="{FF2B5EF4-FFF2-40B4-BE49-F238E27FC236}">
                <a16:creationId xmlns:a16="http://schemas.microsoft.com/office/drawing/2014/main" id="{DABB9540-BF09-364B-9AF2-1958CD857E59}"/>
              </a:ext>
              <a:ext uri="{C183D7F6-B498-43B3-948B-1728B52AA6E4}">
                <adec:decorative xmlns:adec="http://schemas.microsoft.com/office/drawing/2017/decorative" val="1"/>
              </a:ext>
            </a:extLst>
          </p:cNvPr>
          <p:cNvSpPr>
            <a:spLocks noGrp="1"/>
          </p:cNvSpPr>
          <p:nvPr>
            <p:ph type="pic" sz="quarter" idx="10" hasCustomPrompt="1"/>
          </p:nvPr>
        </p:nvSpPr>
        <p:spPr>
          <a:xfrm>
            <a:off x="1" y="0"/>
            <a:ext cx="12191998" cy="4858248"/>
          </a:xfrm>
          <a:prstGeom prst="rect">
            <a:avLst/>
          </a:prstGeom>
        </p:spPr>
        <p:txBody>
          <a:bodyPr/>
          <a:lstStyle>
            <a:lvl1pPr marL="0" indent="0" algn="ctr">
              <a:buNone/>
              <a:defRPr>
                <a:solidFill>
                  <a:schemeClr val="bg1">
                    <a:lumMod val="50000"/>
                  </a:schemeClr>
                </a:solidFill>
                <a:latin typeface="+mj-lt"/>
              </a:defRPr>
            </a:lvl1pPr>
          </a:lstStyle>
          <a:p>
            <a:br>
              <a:rPr lang="en-US"/>
            </a:br>
            <a:br>
              <a:rPr lang="en-US"/>
            </a:br>
            <a:br>
              <a:rPr lang="en-US"/>
            </a:br>
            <a:r>
              <a:rPr lang="en-US"/>
              <a:t>Click the Photo Icon to Insert Photo</a:t>
            </a:r>
            <a:br>
              <a:rPr lang="en-US"/>
            </a:br>
            <a:r>
              <a:rPr lang="en-US"/>
              <a:t>(Use Horizontal Only)</a:t>
            </a:r>
          </a:p>
        </p:txBody>
      </p:sp>
    </p:spTree>
    <p:extLst>
      <p:ext uri="{BB962C8B-B14F-4D97-AF65-F5344CB8AC3E}">
        <p14:creationId xmlns:p14="http://schemas.microsoft.com/office/powerpoint/2010/main" val="2560269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tistic: Blu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 uri="{C183D7F6-B498-43B3-948B-1728B52AA6E4}">
                <adec:decorative xmlns:adec="http://schemas.microsoft.com/office/drawing/2017/decorative" val="1"/>
              </a:ext>
            </a:extLst>
          </p:cNvPr>
          <p:cNvSpPr/>
          <p:nvPr userDrawn="1"/>
        </p:nvSpPr>
        <p:spPr>
          <a:xfrm>
            <a:off x="7921782" y="0"/>
            <a:ext cx="4270217"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2389374"/>
            <a:ext cx="6319867" cy="898455"/>
          </a:xfrm>
          <a:prstGeom prst="rect">
            <a:avLst/>
          </a:prstGeom>
        </p:spPr>
        <p:txBody>
          <a:bodyPr/>
          <a:lstStyle>
            <a:lvl1pPr algn="l">
              <a:defRPr sz="7200" b="0" i="0">
                <a:solidFill>
                  <a:schemeClr val="accent1"/>
                </a:solidFill>
                <a:latin typeface="+mj-lt"/>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t>64,000 homes</a:t>
            </a:r>
            <a:br>
              <a:rPr lang="en-US"/>
            </a:br>
            <a:endParaRPr lang="en-US"/>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3365389"/>
            <a:ext cx="6319867" cy="3038185"/>
          </a:xfrm>
          <a:prstGeom prst="rect">
            <a:avLst/>
          </a:prstGeom>
        </p:spPr>
        <p:txBody>
          <a:bodyPr/>
          <a:lstStyle>
            <a:lvl1pPr marL="0" indent="0">
              <a:buNone/>
              <a:defRPr sz="3600" b="0" i="0">
                <a:solidFill>
                  <a:schemeClr val="tx1"/>
                </a:solidFill>
                <a:latin typeface="+mn-lt"/>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is a very large number and can be an interesting statistic.</a:t>
            </a:r>
          </a:p>
        </p:txBody>
      </p:sp>
      <p:sp>
        <p:nvSpPr>
          <p:cNvPr id="9" name="Picture Placeholder 2">
            <a:extLst>
              <a:ext uri="{FF2B5EF4-FFF2-40B4-BE49-F238E27FC236}">
                <a16:creationId xmlns:a16="http://schemas.microsoft.com/office/drawing/2014/main" id="{A86443D5-5DE7-104F-A696-04C4C332DFC8}"/>
              </a:ext>
              <a:ext uri="{C183D7F6-B498-43B3-948B-1728B52AA6E4}">
                <adec:decorative xmlns:adec="http://schemas.microsoft.com/office/drawing/2017/decorative" val="1"/>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lumMod val="50000"/>
                  </a:schemeClr>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505906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tistic: 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 uri="{C183D7F6-B498-43B3-948B-1728B52AA6E4}">
                <adec:decorative xmlns:adec="http://schemas.microsoft.com/office/drawing/2017/decorative" val="1"/>
              </a:ext>
            </a:extLst>
          </p:cNvPr>
          <p:cNvSpPr/>
          <p:nvPr userDrawn="1"/>
        </p:nvSpPr>
        <p:spPr>
          <a:xfrm>
            <a:off x="7921782" y="0"/>
            <a:ext cx="427021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2389374"/>
            <a:ext cx="6319867" cy="898455"/>
          </a:xfrm>
          <a:prstGeom prst="rect">
            <a:avLst/>
          </a:prstGeom>
        </p:spPr>
        <p:txBody>
          <a:bodyPr/>
          <a:lstStyle>
            <a:lvl1pPr algn="l">
              <a:defRPr sz="7200" b="0" i="0">
                <a:solidFill>
                  <a:schemeClr val="accent2"/>
                </a:solidFill>
                <a:latin typeface="+mj-lt"/>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t>64,000 homes</a:t>
            </a:r>
            <a:br>
              <a:rPr lang="en-US"/>
            </a:br>
            <a:endParaRPr lang="en-US"/>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3365389"/>
            <a:ext cx="6319867" cy="3038185"/>
          </a:xfrm>
          <a:prstGeom prst="rect">
            <a:avLst/>
          </a:prstGeom>
        </p:spPr>
        <p:txBody>
          <a:bodyPr/>
          <a:lstStyle>
            <a:lvl1pPr marL="0" indent="0">
              <a:buNone/>
              <a:defRPr sz="3600" b="0" i="0">
                <a:solidFill>
                  <a:schemeClr val="tx1"/>
                </a:solidFill>
                <a:latin typeface="+mn-lt"/>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is a very large number and can be an interesting statistic.</a:t>
            </a:r>
          </a:p>
        </p:txBody>
      </p:sp>
      <p:sp>
        <p:nvSpPr>
          <p:cNvPr id="9" name="Picture Placeholder 2">
            <a:extLst>
              <a:ext uri="{FF2B5EF4-FFF2-40B4-BE49-F238E27FC236}">
                <a16:creationId xmlns:a16="http://schemas.microsoft.com/office/drawing/2014/main" id="{A86443D5-5DE7-104F-A696-04C4C332DFC8}"/>
              </a:ext>
              <a:ext uri="{C183D7F6-B498-43B3-948B-1728B52AA6E4}">
                <adec:decorative xmlns:adec="http://schemas.microsoft.com/office/drawing/2017/decorative" val="1"/>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lumMod val="50000"/>
                  </a:schemeClr>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3669478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tistic: Copp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 uri="{C183D7F6-B498-43B3-948B-1728B52AA6E4}">
                <adec:decorative xmlns:adec="http://schemas.microsoft.com/office/drawing/2017/decorative" val="1"/>
              </a:ext>
            </a:extLst>
          </p:cNvPr>
          <p:cNvSpPr/>
          <p:nvPr userDrawn="1"/>
        </p:nvSpPr>
        <p:spPr>
          <a:xfrm>
            <a:off x="7921782" y="0"/>
            <a:ext cx="427021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2389374"/>
            <a:ext cx="6319867" cy="898455"/>
          </a:xfrm>
          <a:prstGeom prst="rect">
            <a:avLst/>
          </a:prstGeom>
        </p:spPr>
        <p:txBody>
          <a:bodyPr/>
          <a:lstStyle>
            <a:lvl1pPr algn="l">
              <a:defRPr sz="7200" b="0" i="0">
                <a:solidFill>
                  <a:schemeClr val="accent3"/>
                </a:solidFill>
                <a:latin typeface="+mj-lt"/>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t>64,000 homes</a:t>
            </a:r>
            <a:br>
              <a:rPr lang="en-US"/>
            </a:br>
            <a:endParaRPr lang="en-US"/>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3365389"/>
            <a:ext cx="6319867" cy="3038185"/>
          </a:xfrm>
          <a:prstGeom prst="rect">
            <a:avLst/>
          </a:prstGeom>
        </p:spPr>
        <p:txBody>
          <a:bodyPr/>
          <a:lstStyle>
            <a:lvl1pPr marL="0" indent="0">
              <a:buNone/>
              <a:defRPr sz="3600" b="0" i="0">
                <a:solidFill>
                  <a:schemeClr val="tx1"/>
                </a:solidFill>
                <a:latin typeface="+mn-lt"/>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is a very large number and can be an interesting statistic.</a:t>
            </a:r>
          </a:p>
        </p:txBody>
      </p:sp>
      <p:sp>
        <p:nvSpPr>
          <p:cNvPr id="9" name="Picture Placeholder 2">
            <a:extLst>
              <a:ext uri="{FF2B5EF4-FFF2-40B4-BE49-F238E27FC236}">
                <a16:creationId xmlns:a16="http://schemas.microsoft.com/office/drawing/2014/main" id="{A86443D5-5DE7-104F-A696-04C4C332DFC8}"/>
              </a:ext>
              <a:ext uri="{C183D7F6-B498-43B3-948B-1728B52AA6E4}">
                <adec:decorative xmlns:adec="http://schemas.microsoft.com/office/drawing/2017/decorative" val="1"/>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lumMod val="65000"/>
                  </a:schemeClr>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85307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D696-50C0-BC49-8154-038F7E42BA9D}"/>
              </a:ext>
            </a:extLst>
          </p:cNvPr>
          <p:cNvSpPr>
            <a:spLocks noGrp="1"/>
          </p:cNvSpPr>
          <p:nvPr>
            <p:ph type="title"/>
          </p:nvPr>
        </p:nvSpPr>
        <p:spPr>
          <a:xfrm>
            <a:off x="838200" y="365125"/>
            <a:ext cx="10515600" cy="1325563"/>
          </a:xfrm>
          <a:prstGeom prst="rect">
            <a:avLst/>
          </a:prstGeom>
        </p:spPr>
        <p:txBody>
          <a:bodyPr/>
          <a:lstStyle>
            <a:lvl1pPr>
              <a:defRPr b="0" i="0">
                <a:solidFill>
                  <a:srgbClr val="002D72"/>
                </a:solidFill>
                <a:latin typeface="+mj-lt"/>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93DCBC9-7F4F-FC4E-9E0E-5741195F0058}"/>
              </a:ext>
            </a:extLst>
          </p:cNvPr>
          <p:cNvSpPr>
            <a:spLocks noGrp="1"/>
          </p:cNvSpPr>
          <p:nvPr>
            <p:ph idx="1"/>
          </p:nvPr>
        </p:nvSpPr>
        <p:spPr>
          <a:xfrm>
            <a:off x="838200" y="1825625"/>
            <a:ext cx="10515600" cy="4351338"/>
          </a:xfrm>
          <a:prstGeom prst="rect">
            <a:avLst/>
          </a:prstGeom>
        </p:spPr>
        <p:txBody>
          <a:bodyPr/>
          <a:lstStyle>
            <a:lvl1pPr>
              <a:buClr>
                <a:srgbClr val="232B64"/>
              </a:buClr>
              <a:buSzPct val="85000"/>
              <a:defRPr b="0" i="0">
                <a:solidFill>
                  <a:srgbClr val="002D72"/>
                </a:solidFill>
                <a:latin typeface="+mn-lt"/>
                <a:cs typeface="Arial" panose="020B0604020202020204" pitchFamily="34" charset="0"/>
              </a:defRPr>
            </a:lvl1pPr>
            <a:lvl2pPr>
              <a:buClr>
                <a:srgbClr val="232B64"/>
              </a:buClr>
              <a:buSzPct val="85000"/>
              <a:defRPr b="0" i="0">
                <a:solidFill>
                  <a:srgbClr val="002D72"/>
                </a:solidFill>
                <a:latin typeface="+mn-lt"/>
                <a:cs typeface="Arial" panose="020B0604020202020204" pitchFamily="34" charset="0"/>
              </a:defRPr>
            </a:lvl2pPr>
            <a:lvl3pPr>
              <a:buClr>
                <a:srgbClr val="232B64"/>
              </a:buClr>
              <a:buSzPct val="85000"/>
              <a:defRPr b="0" i="0">
                <a:solidFill>
                  <a:srgbClr val="002D72"/>
                </a:solidFill>
                <a:latin typeface="+mn-lt"/>
                <a:cs typeface="Arial" panose="020B0604020202020204" pitchFamily="34" charset="0"/>
              </a:defRPr>
            </a:lvl3pPr>
            <a:lvl4pPr>
              <a:buClr>
                <a:srgbClr val="232B64"/>
              </a:buClr>
              <a:buSzPct val="85000"/>
              <a:defRPr b="0" i="0">
                <a:solidFill>
                  <a:srgbClr val="002D72"/>
                </a:solidFill>
                <a:latin typeface="+mn-lt"/>
                <a:cs typeface="Arial" panose="020B0604020202020204" pitchFamily="34" charset="0"/>
              </a:defRPr>
            </a:lvl4pPr>
            <a:lvl5pPr>
              <a:buClr>
                <a:srgbClr val="232B64"/>
              </a:buClr>
              <a:buSzPct val="85000"/>
              <a:defRPr b="0" i="0">
                <a:solidFill>
                  <a:srgbClr val="002D72"/>
                </a:solidFill>
                <a:latin typeface="+mn-lt"/>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00202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ottom Bar: Bl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5565058"/>
            <a:ext cx="12192000"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29C76B2-94F4-DB4B-44DE-AE82955411C5}"/>
              </a:ext>
            </a:extLst>
          </p:cNvPr>
          <p:cNvSpPr>
            <a:spLocks noGrp="1"/>
          </p:cNvSpPr>
          <p:nvPr>
            <p:ph type="title"/>
          </p:nvPr>
        </p:nvSpPr>
        <p:spPr>
          <a:xfrm>
            <a:off x="1" y="89299"/>
            <a:ext cx="12192000" cy="1188720"/>
          </a:xfrm>
          <a:prstGeom prst="rect">
            <a:avLst/>
          </a:prstGeom>
        </p:spPr>
        <p:txBody>
          <a:bodyPr/>
          <a:lstStyle>
            <a:lvl1pPr>
              <a:defRPr>
                <a:solidFill>
                  <a:schemeClr val="tx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741BA3DA-84CE-98A1-BACD-9145E3200840}"/>
              </a:ext>
            </a:extLst>
          </p:cNvPr>
          <p:cNvSpPr>
            <a:spLocks noGrp="1"/>
          </p:cNvSpPr>
          <p:nvPr>
            <p:ph sz="quarter" idx="10"/>
          </p:nvPr>
        </p:nvSpPr>
        <p:spPr>
          <a:xfrm>
            <a:off x="0" y="1459645"/>
            <a:ext cx="12192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3711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ttom Bar: Re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5565058"/>
            <a:ext cx="12192000" cy="1292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29C76B2-94F4-DB4B-44DE-AE82955411C5}"/>
              </a:ext>
            </a:extLst>
          </p:cNvPr>
          <p:cNvSpPr>
            <a:spLocks noGrp="1"/>
          </p:cNvSpPr>
          <p:nvPr>
            <p:ph type="title"/>
          </p:nvPr>
        </p:nvSpPr>
        <p:spPr>
          <a:xfrm>
            <a:off x="1" y="89299"/>
            <a:ext cx="12192000" cy="1188720"/>
          </a:xfrm>
          <a:prstGeom prst="rect">
            <a:avLst/>
          </a:prstGeom>
        </p:spPr>
        <p:txBody>
          <a:bodyPr/>
          <a:lstStyle>
            <a:lvl1pPr>
              <a:defRPr>
                <a:solidFill>
                  <a:schemeClr val="tx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741BA3DA-84CE-98A1-BACD-9145E3200840}"/>
              </a:ext>
            </a:extLst>
          </p:cNvPr>
          <p:cNvSpPr>
            <a:spLocks noGrp="1"/>
          </p:cNvSpPr>
          <p:nvPr>
            <p:ph sz="quarter" idx="10"/>
          </p:nvPr>
        </p:nvSpPr>
        <p:spPr>
          <a:xfrm>
            <a:off x="0" y="1459645"/>
            <a:ext cx="12192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5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Blue">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501427"/>
            <a:ext cx="10591800" cy="1562279"/>
          </a:xfrm>
          <a:prstGeom prst="rect">
            <a:avLst/>
          </a:prstGeom>
        </p:spPr>
        <p:txBody>
          <a:bodyPr/>
          <a:lstStyle>
            <a:lvl1pPr>
              <a:defRPr sz="5400">
                <a:solidFill>
                  <a:schemeClr val="bg1"/>
                </a:solidFill>
                <a:latin typeface="+mj-lt"/>
                <a:cs typeface="Arial" panose="020B0604020202020204" pitchFamily="34" charset="0"/>
              </a:defRPr>
            </a:lvl1pPr>
          </a:lstStyle>
          <a:p>
            <a:r>
              <a:rPr lang="en-US"/>
              <a:t>Section #</a:t>
            </a:r>
            <a:br>
              <a:rPr lang="en-US"/>
            </a:br>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 uri="{C183D7F6-B498-43B3-948B-1728B52AA6E4}">
                <adec:decorative xmlns:adec="http://schemas.microsoft.com/office/drawing/2017/decorative" val="1"/>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11" name="Picture Placeholder 10">
            <a:extLst>
              <a:ext uri="{FF2B5EF4-FFF2-40B4-BE49-F238E27FC236}">
                <a16:creationId xmlns:a16="http://schemas.microsoft.com/office/drawing/2014/main" id="{A21F4DCF-7770-0B45-B9A0-2CE48DEF1EF3}"/>
              </a:ext>
              <a:ext uri="{C183D7F6-B498-43B3-948B-1728B52AA6E4}">
                <adec:decorative xmlns:adec="http://schemas.microsoft.com/office/drawing/2017/decorative" val="1"/>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latin typeface="Arial" panose="020B0604020202020204" pitchFamily="34" charset="0"/>
                <a:cs typeface="Arial" panose="020B0604020202020204" pitchFamily="34" charset="0"/>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 uri="{C183D7F6-B498-43B3-948B-1728B52AA6E4}">
                <adec:decorative xmlns:adec="http://schemas.microsoft.com/office/drawing/2017/decorative" val="1"/>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80000"/>
                  </a:schemeClr>
                </a:solidFill>
                <a:latin typeface="+mj-lt"/>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1909602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ttom Bar: Copp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5565058"/>
            <a:ext cx="12192000" cy="12929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29C76B2-94F4-DB4B-44DE-AE82955411C5}"/>
              </a:ext>
            </a:extLst>
          </p:cNvPr>
          <p:cNvSpPr>
            <a:spLocks noGrp="1"/>
          </p:cNvSpPr>
          <p:nvPr>
            <p:ph type="title"/>
          </p:nvPr>
        </p:nvSpPr>
        <p:spPr>
          <a:xfrm>
            <a:off x="1" y="89299"/>
            <a:ext cx="12192000" cy="1188720"/>
          </a:xfrm>
          <a:prstGeom prst="rect">
            <a:avLst/>
          </a:prstGeom>
        </p:spPr>
        <p:txBody>
          <a:bodyPr/>
          <a:lstStyle>
            <a:lvl1pPr>
              <a:defRPr>
                <a:solidFill>
                  <a:schemeClr val="tx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741BA3DA-84CE-98A1-BACD-9145E3200840}"/>
              </a:ext>
            </a:extLst>
          </p:cNvPr>
          <p:cNvSpPr>
            <a:spLocks noGrp="1"/>
          </p:cNvSpPr>
          <p:nvPr>
            <p:ph sz="quarter" idx="10"/>
          </p:nvPr>
        </p:nvSpPr>
        <p:spPr>
          <a:xfrm>
            <a:off x="0" y="1459645"/>
            <a:ext cx="12192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874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p Bar: Bl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0"/>
            <a:ext cx="12192000"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A588F775-77DA-D8E7-7B1D-CF51D37D823A}"/>
              </a:ext>
            </a:extLst>
          </p:cNvPr>
          <p:cNvSpPr>
            <a:spLocks noGrp="1"/>
          </p:cNvSpPr>
          <p:nvPr>
            <p:ph type="title"/>
          </p:nvPr>
        </p:nvSpPr>
        <p:spPr>
          <a:xfrm>
            <a:off x="0" y="292529"/>
            <a:ext cx="12192001" cy="707886"/>
          </a:xfrm>
          <a:prstGeom prst="rect">
            <a:avLst/>
          </a:prstGeom>
        </p:spPr>
        <p:txBody>
          <a:bodyPr/>
          <a:lstStyle>
            <a:lvl1pPr algn="ctr">
              <a:defRPr>
                <a:solidFill>
                  <a:schemeClr val="bg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FB9A1C0C-AD54-B1C4-40C2-350C3063FD5E}"/>
              </a:ext>
            </a:extLst>
          </p:cNvPr>
          <p:cNvSpPr>
            <a:spLocks noGrp="1"/>
          </p:cNvSpPr>
          <p:nvPr>
            <p:ph sz="quarter" idx="10"/>
          </p:nvPr>
        </p:nvSpPr>
        <p:spPr>
          <a:xfrm>
            <a:off x="0" y="1585472"/>
            <a:ext cx="12192000" cy="4754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3951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op Bar: Re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0"/>
            <a:ext cx="12192000" cy="1292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A588F775-77DA-D8E7-7B1D-CF51D37D823A}"/>
              </a:ext>
            </a:extLst>
          </p:cNvPr>
          <p:cNvSpPr>
            <a:spLocks noGrp="1"/>
          </p:cNvSpPr>
          <p:nvPr>
            <p:ph type="title"/>
          </p:nvPr>
        </p:nvSpPr>
        <p:spPr>
          <a:xfrm>
            <a:off x="0" y="292529"/>
            <a:ext cx="12192001" cy="707886"/>
          </a:xfrm>
          <a:prstGeom prst="rect">
            <a:avLst/>
          </a:prstGeom>
        </p:spPr>
        <p:txBody>
          <a:bodyPr/>
          <a:lstStyle>
            <a:lvl1pPr algn="ctr">
              <a:defRPr>
                <a:solidFill>
                  <a:schemeClr val="bg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FB9A1C0C-AD54-B1C4-40C2-350C3063FD5E}"/>
              </a:ext>
            </a:extLst>
          </p:cNvPr>
          <p:cNvSpPr>
            <a:spLocks noGrp="1"/>
          </p:cNvSpPr>
          <p:nvPr>
            <p:ph sz="quarter" idx="10"/>
          </p:nvPr>
        </p:nvSpPr>
        <p:spPr>
          <a:xfrm>
            <a:off x="0" y="1585472"/>
            <a:ext cx="12192000" cy="4754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8533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op Bar: Copp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 uri="{C183D7F6-B498-43B3-948B-1728B52AA6E4}">
                <adec:decorative xmlns:adec="http://schemas.microsoft.com/office/drawing/2017/decorative" val="1"/>
              </a:ext>
            </a:extLst>
          </p:cNvPr>
          <p:cNvSpPr/>
          <p:nvPr userDrawn="1"/>
        </p:nvSpPr>
        <p:spPr>
          <a:xfrm>
            <a:off x="1" y="0"/>
            <a:ext cx="12192000" cy="12929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A588F775-77DA-D8E7-7B1D-CF51D37D823A}"/>
              </a:ext>
            </a:extLst>
          </p:cNvPr>
          <p:cNvSpPr>
            <a:spLocks noGrp="1"/>
          </p:cNvSpPr>
          <p:nvPr>
            <p:ph type="title"/>
          </p:nvPr>
        </p:nvSpPr>
        <p:spPr>
          <a:xfrm>
            <a:off x="0" y="292529"/>
            <a:ext cx="12192001" cy="707886"/>
          </a:xfrm>
          <a:prstGeom prst="rect">
            <a:avLst/>
          </a:prstGeom>
        </p:spPr>
        <p:txBody>
          <a:bodyPr/>
          <a:lstStyle>
            <a:lvl1pPr algn="ctr">
              <a:defRPr>
                <a:solidFill>
                  <a:schemeClr val="tx1"/>
                </a:solidFill>
                <a:latin typeface="+mj-lt"/>
              </a:defRPr>
            </a:lvl1pPr>
          </a:lstStyle>
          <a:p>
            <a:r>
              <a:rPr lang="en-US"/>
              <a:t>Click to edit Master title style</a:t>
            </a:r>
          </a:p>
        </p:txBody>
      </p:sp>
      <p:sp>
        <p:nvSpPr>
          <p:cNvPr id="6" name="Content Placeholder 5">
            <a:extLst>
              <a:ext uri="{FF2B5EF4-FFF2-40B4-BE49-F238E27FC236}">
                <a16:creationId xmlns:a16="http://schemas.microsoft.com/office/drawing/2014/main" id="{FB9A1C0C-AD54-B1C4-40C2-350C3063FD5E}"/>
              </a:ext>
            </a:extLst>
          </p:cNvPr>
          <p:cNvSpPr>
            <a:spLocks noGrp="1"/>
          </p:cNvSpPr>
          <p:nvPr>
            <p:ph sz="quarter" idx="10"/>
          </p:nvPr>
        </p:nvSpPr>
        <p:spPr>
          <a:xfrm>
            <a:off x="0" y="1585471"/>
            <a:ext cx="12192000" cy="475488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67828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ing / Thank You">
    <p:bg>
      <p:bgPr>
        <a:solidFill>
          <a:srgbClr val="002D72"/>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58010" y="3761831"/>
            <a:ext cx="6400800" cy="1119348"/>
          </a:xfrm>
          <a:prstGeom prst="rect">
            <a:avLst/>
          </a:prstGeom>
        </p:spPr>
        <p:txBody>
          <a:bodyPr/>
          <a:lstStyle>
            <a:lvl1pPr algn="l">
              <a:defRPr sz="7200" b="0" i="0">
                <a:solidFill>
                  <a:schemeClr val="bg1"/>
                </a:solidFill>
                <a:latin typeface="Arial" panose="020B0604020202020204" pitchFamily="34" charset="0"/>
                <a:cs typeface="Arial" panose="020B0604020202020204" pitchFamily="34" charset="0"/>
              </a:defRPr>
            </a:lvl1pPr>
          </a:lstStyle>
          <a:p>
            <a:pPr lvl="0"/>
            <a:r>
              <a:rPr lang="en-US"/>
              <a:t>Thank you.</a:t>
            </a:r>
          </a:p>
        </p:txBody>
      </p:sp>
      <p:sp>
        <p:nvSpPr>
          <p:cNvPr id="2" name="Text Placeholder 2">
            <a:extLst>
              <a:ext uri="{FF2B5EF4-FFF2-40B4-BE49-F238E27FC236}">
                <a16:creationId xmlns:a16="http://schemas.microsoft.com/office/drawing/2014/main" id="{2516DF5F-7BF2-B48E-8001-FA83752A479F}"/>
              </a:ext>
            </a:extLst>
          </p:cNvPr>
          <p:cNvSpPr>
            <a:spLocks noGrp="1"/>
          </p:cNvSpPr>
          <p:nvPr>
            <p:ph type="body" sz="quarter" idx="11" hasCustomPrompt="1"/>
          </p:nvPr>
        </p:nvSpPr>
        <p:spPr>
          <a:xfrm>
            <a:off x="558011" y="5129630"/>
            <a:ext cx="6400800" cy="1140571"/>
          </a:xfrm>
          <a:prstGeom prst="rect">
            <a:avLst/>
          </a:prstGeom>
        </p:spPr>
        <p:txBody>
          <a:bodyPr/>
          <a:lstStyle>
            <a:lvl1pPr marL="0" indent="0">
              <a:buNone/>
              <a:defRPr sz="2400" b="0" i="0">
                <a:solidFill>
                  <a:schemeClr val="bg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Presenter Name, Job Title</a:t>
            </a:r>
            <a:br>
              <a:rPr lang="en-US"/>
            </a:br>
            <a:r>
              <a:rPr lang="en-US"/>
              <a:t>email@AZED.gov</a:t>
            </a:r>
            <a:br>
              <a:rPr lang="en-US"/>
            </a:br>
            <a:r>
              <a:rPr lang="en-US"/>
              <a:t>(123) 456-7890</a:t>
            </a:r>
          </a:p>
        </p:txBody>
      </p:sp>
      <p:cxnSp>
        <p:nvCxnSpPr>
          <p:cNvPr id="10" name="Straight Connector 9">
            <a:extLst>
              <a:ext uri="{FF2B5EF4-FFF2-40B4-BE49-F238E27FC236}">
                <a16:creationId xmlns:a16="http://schemas.microsoft.com/office/drawing/2014/main" id="{1C0430BE-2C50-5B4A-A132-E08BBF23A069}"/>
              </a:ext>
              <a:ext uri="{C183D7F6-B498-43B3-948B-1728B52AA6E4}">
                <adec:decorative xmlns:adec="http://schemas.microsoft.com/office/drawing/2017/decorative" val="1"/>
              </a:ext>
            </a:extLst>
          </p:cNvPr>
          <p:cNvCxnSpPr>
            <a:cxnSpLocks/>
          </p:cNvCxnSpPr>
          <p:nvPr userDrawn="1"/>
        </p:nvCxnSpPr>
        <p:spPr>
          <a:xfrm>
            <a:off x="558011" y="5010569"/>
            <a:ext cx="64008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01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Red">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501426"/>
            <a:ext cx="10591800" cy="1563624"/>
          </a:xfrm>
          <a:prstGeom prst="rect">
            <a:avLst/>
          </a:prstGeom>
        </p:spPr>
        <p:txBody>
          <a:bodyPr/>
          <a:lstStyle>
            <a:lvl1pPr>
              <a:defRPr sz="5400">
                <a:solidFill>
                  <a:schemeClr val="bg1"/>
                </a:solidFill>
                <a:latin typeface="+mj-lt"/>
                <a:cs typeface="Arial" panose="020B0604020202020204" pitchFamily="34" charset="0"/>
              </a:defRPr>
            </a:lvl1pPr>
          </a:lstStyle>
          <a:p>
            <a:r>
              <a:rPr lang="en-US"/>
              <a:t>Section #</a:t>
            </a:r>
            <a:br>
              <a:rPr lang="en-US"/>
            </a:br>
            <a:r>
              <a:rPr lang="en-US"/>
              <a:t>Section Title &amp; Headline</a:t>
            </a:r>
            <a:br>
              <a:rPr lang="en-US"/>
            </a:br>
            <a:endParaRPr lang="en-US"/>
          </a:p>
        </p:txBody>
      </p:sp>
      <p:sp>
        <p:nvSpPr>
          <p:cNvPr id="3" name="Slide Number Placeholder 2">
            <a:extLst>
              <a:ext uri="{FF2B5EF4-FFF2-40B4-BE49-F238E27FC236}">
                <a16:creationId xmlns:a16="http://schemas.microsoft.com/office/drawing/2014/main" id="{3025BF69-4B07-FF4C-AA1B-1E088976014B}"/>
              </a:ext>
              <a:ext uri="{C183D7F6-B498-43B3-948B-1728B52AA6E4}">
                <adec:decorative xmlns:adec="http://schemas.microsoft.com/office/drawing/2017/decorative" val="1"/>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11" name="Picture Placeholder 10">
            <a:extLst>
              <a:ext uri="{FF2B5EF4-FFF2-40B4-BE49-F238E27FC236}">
                <a16:creationId xmlns:a16="http://schemas.microsoft.com/office/drawing/2014/main" id="{A21F4DCF-7770-0B45-B9A0-2CE48DEF1EF3}"/>
              </a:ext>
              <a:ext uri="{C183D7F6-B498-43B3-948B-1728B52AA6E4}">
                <adec:decorative xmlns:adec="http://schemas.microsoft.com/office/drawing/2017/decorative" val="1"/>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 uri="{C183D7F6-B498-43B3-948B-1728B52AA6E4}">
                <adec:decorative xmlns:adec="http://schemas.microsoft.com/office/drawing/2017/decorative" val="1"/>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80000"/>
                  </a:schemeClr>
                </a:solidFill>
                <a:latin typeface="+mj-lt"/>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414033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Copper">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501426"/>
            <a:ext cx="10591800" cy="1563624"/>
          </a:xfrm>
          <a:prstGeom prst="rect">
            <a:avLst/>
          </a:prstGeom>
        </p:spPr>
        <p:txBody>
          <a:bodyPr/>
          <a:lstStyle>
            <a:lvl1pPr>
              <a:defRPr sz="5400">
                <a:solidFill>
                  <a:schemeClr val="bg1"/>
                </a:solidFill>
                <a:latin typeface="+mj-lt"/>
                <a:cs typeface="Arial" panose="020B0604020202020204" pitchFamily="34" charset="0"/>
              </a:defRPr>
            </a:lvl1pPr>
          </a:lstStyle>
          <a:p>
            <a:r>
              <a:rPr lang="en-US"/>
              <a:t>Section #</a:t>
            </a:r>
            <a:br>
              <a:rPr lang="en-US"/>
            </a:br>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 uri="{C183D7F6-B498-43B3-948B-1728B52AA6E4}">
                <adec:decorative xmlns:adec="http://schemas.microsoft.com/office/drawing/2017/decorative" val="1"/>
              </a:ext>
            </a:extLst>
          </p:cNvPr>
          <p:cNvSpPr>
            <a:spLocks noGrp="1"/>
          </p:cNvSpPr>
          <p:nvPr>
            <p:ph type="sldNum" sz="quarter" idx="10"/>
          </p:nvPr>
        </p:nvSpPr>
        <p:spPr/>
        <p:txBody>
          <a:bodyPr/>
          <a:lstStyle>
            <a:lvl1pPr>
              <a:defRPr>
                <a:solidFill>
                  <a:srgbClr val="002169"/>
                </a:solidFill>
              </a:defRPr>
            </a:lvl1pPr>
          </a:lstStyle>
          <a:p>
            <a:fld id="{48CB8F98-32D9-9E4F-BAC9-49610775ED25}" type="slidenum">
              <a:rPr lang="en-US" smtClean="0"/>
              <a:pPr/>
              <a:t>‹#›</a:t>
            </a:fld>
            <a:endParaRPr lang="en-US"/>
          </a:p>
        </p:txBody>
      </p:sp>
      <p:sp>
        <p:nvSpPr>
          <p:cNvPr id="11" name="Picture Placeholder 10">
            <a:extLst>
              <a:ext uri="{FF2B5EF4-FFF2-40B4-BE49-F238E27FC236}">
                <a16:creationId xmlns:a16="http://schemas.microsoft.com/office/drawing/2014/main" id="{A21F4DCF-7770-0B45-B9A0-2CE48DEF1EF3}"/>
              </a:ext>
              <a:ext uri="{C183D7F6-B498-43B3-948B-1728B52AA6E4}">
                <adec:decorative xmlns:adec="http://schemas.microsoft.com/office/drawing/2017/decorative" val="1"/>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lumMod val="75000"/>
                  </a:schemeClr>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 uri="{C183D7F6-B498-43B3-948B-1728B52AA6E4}">
                <adec:decorative xmlns:adec="http://schemas.microsoft.com/office/drawing/2017/decorative" val="1"/>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80000"/>
                  </a:schemeClr>
                </a:solidFill>
                <a:latin typeface="+mj-lt"/>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356186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yle 1: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D79FA-CC9B-B2B9-152D-05F139CD6961}"/>
              </a:ext>
              <a:ext uri="{C183D7F6-B498-43B3-948B-1728B52AA6E4}">
                <adec:decorative xmlns:adec="http://schemas.microsoft.com/office/drawing/2017/decorative" val="1"/>
              </a:ext>
            </a:extLst>
          </p:cNvPr>
          <p:cNvSpPr/>
          <p:nvPr userDrawn="1"/>
        </p:nvSpPr>
        <p:spPr>
          <a:xfrm>
            <a:off x="0" y="0"/>
            <a:ext cx="403122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47632566-2145-6F72-4D8C-5401C0546297}"/>
              </a:ext>
            </a:extLst>
          </p:cNvPr>
          <p:cNvSpPr>
            <a:spLocks noGrp="1"/>
          </p:cNvSpPr>
          <p:nvPr>
            <p:ph type="title"/>
          </p:nvPr>
        </p:nvSpPr>
        <p:spPr>
          <a:xfrm>
            <a:off x="1229596" y="929458"/>
            <a:ext cx="9680441"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4D2AFDA0-0151-35A9-10BA-28FED876268D}"/>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933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yle 1: R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D79FA-CC9B-B2B9-152D-05F139CD6961}"/>
              </a:ext>
              <a:ext uri="{C183D7F6-B498-43B3-948B-1728B52AA6E4}">
                <adec:decorative xmlns:adec="http://schemas.microsoft.com/office/drawing/2017/decorative" val="1"/>
              </a:ext>
            </a:extLst>
          </p:cNvPr>
          <p:cNvSpPr/>
          <p:nvPr userDrawn="1"/>
        </p:nvSpPr>
        <p:spPr>
          <a:xfrm>
            <a:off x="0" y="0"/>
            <a:ext cx="4031226" cy="68580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47632566-2145-6F72-4D8C-5401C0546297}"/>
              </a:ext>
            </a:extLst>
          </p:cNvPr>
          <p:cNvSpPr>
            <a:spLocks noGrp="1"/>
          </p:cNvSpPr>
          <p:nvPr>
            <p:ph type="title"/>
          </p:nvPr>
        </p:nvSpPr>
        <p:spPr>
          <a:xfrm>
            <a:off x="1229596" y="929458"/>
            <a:ext cx="9680441"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4D2AFDA0-0151-35A9-10BA-28FED876268D}"/>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6495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yle 1: Copp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D79FA-CC9B-B2B9-152D-05F139CD6961}"/>
              </a:ext>
              <a:ext uri="{C183D7F6-B498-43B3-948B-1728B52AA6E4}">
                <adec:decorative xmlns:adec="http://schemas.microsoft.com/office/drawing/2017/decorative" val="1"/>
              </a:ext>
            </a:extLst>
          </p:cNvPr>
          <p:cNvSpPr/>
          <p:nvPr userDrawn="1"/>
        </p:nvSpPr>
        <p:spPr>
          <a:xfrm>
            <a:off x="0" y="0"/>
            <a:ext cx="403122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47632566-2145-6F72-4D8C-5401C0546297}"/>
              </a:ext>
            </a:extLst>
          </p:cNvPr>
          <p:cNvSpPr>
            <a:spLocks noGrp="1"/>
          </p:cNvSpPr>
          <p:nvPr>
            <p:ph type="title"/>
          </p:nvPr>
        </p:nvSpPr>
        <p:spPr>
          <a:xfrm>
            <a:off x="1229596" y="929458"/>
            <a:ext cx="9680441"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4D2AFDA0-0151-35A9-10BA-28FED876268D}"/>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291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yle 2: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A9F99A-38FF-4697-47AC-635C5C3C46F3}"/>
              </a:ext>
              <a:ext uri="{C183D7F6-B498-43B3-948B-1728B52AA6E4}">
                <adec:decorative xmlns:adec="http://schemas.microsoft.com/office/drawing/2017/decorative" val="1"/>
              </a:ext>
            </a:extLst>
          </p:cNvPr>
          <p:cNvSpPr/>
          <p:nvPr userDrawn="1"/>
        </p:nvSpPr>
        <p:spPr>
          <a:xfrm>
            <a:off x="5830529" y="0"/>
            <a:ext cx="636147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94D29DDB-AA97-BEC1-4AEC-56CD37C232DF}"/>
              </a:ext>
            </a:extLst>
          </p:cNvPr>
          <p:cNvSpPr>
            <a:spLocks noGrp="1"/>
          </p:cNvSpPr>
          <p:nvPr>
            <p:ph type="title"/>
          </p:nvPr>
        </p:nvSpPr>
        <p:spPr>
          <a:xfrm>
            <a:off x="2241985" y="1064037"/>
            <a:ext cx="7177087"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3FF73C56-E245-0C64-E3D0-380E43C41544}"/>
              </a:ext>
            </a:extLst>
          </p:cNvPr>
          <p:cNvSpPr>
            <a:spLocks noGrp="1"/>
          </p:cNvSpPr>
          <p:nvPr>
            <p:ph type="body" sz="quarter" idx="10"/>
          </p:nvPr>
        </p:nvSpPr>
        <p:spPr>
          <a:xfrm>
            <a:off x="2241985" y="271370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456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yle 2: R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A9F99A-38FF-4697-47AC-635C5C3C46F3}"/>
              </a:ext>
              <a:ext uri="{C183D7F6-B498-43B3-948B-1728B52AA6E4}">
                <adec:decorative xmlns:adec="http://schemas.microsoft.com/office/drawing/2017/decorative" val="1"/>
              </a:ext>
            </a:extLst>
          </p:cNvPr>
          <p:cNvSpPr/>
          <p:nvPr userDrawn="1"/>
        </p:nvSpPr>
        <p:spPr>
          <a:xfrm>
            <a:off x="5830529" y="0"/>
            <a:ext cx="636147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 uri="{C183D7F6-B498-43B3-948B-1728B52AA6E4}">
                <adec:decorative xmlns:adec="http://schemas.microsoft.com/office/drawing/2017/decorative" val="1"/>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 uri="{C183D7F6-B498-43B3-948B-1728B52AA6E4}">
                <adec:decorative xmlns:adec="http://schemas.microsoft.com/office/drawing/2017/decorative" val="1"/>
              </a:ext>
            </a:extLst>
          </p:cNvPr>
          <p:cNvSpPr/>
          <p:nvPr userDrawn="1"/>
        </p:nvSpPr>
        <p:spPr>
          <a:xfrm>
            <a:off x="688258" y="678426"/>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 uri="{C183D7F6-B498-43B3-948B-1728B52AA6E4}">
                <adec:decorative xmlns:adec="http://schemas.microsoft.com/office/drawing/2017/decorative" val="1"/>
              </a:ext>
            </a:extLst>
          </p:cNvPr>
          <p:cNvCxnSpPr/>
          <p:nvPr userDrawn="1"/>
        </p:nvCxnSpPr>
        <p:spPr>
          <a:xfrm>
            <a:off x="1012723" y="1946787"/>
            <a:ext cx="10117393" cy="0"/>
          </a:xfrm>
          <a:prstGeom prst="line">
            <a:avLst/>
          </a:prstGeom>
          <a:ln w="698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94D29DDB-AA97-BEC1-4AEC-56CD37C232DF}"/>
              </a:ext>
            </a:extLst>
          </p:cNvPr>
          <p:cNvSpPr>
            <a:spLocks noGrp="1"/>
          </p:cNvSpPr>
          <p:nvPr>
            <p:ph type="title"/>
          </p:nvPr>
        </p:nvSpPr>
        <p:spPr>
          <a:xfrm>
            <a:off x="2241985" y="1064037"/>
            <a:ext cx="7177087" cy="806450"/>
          </a:xfrm>
          <a:prstGeom prst="rect">
            <a:avLst/>
          </a:prstGeom>
        </p:spPr>
        <p:txBody>
          <a:bodyPr/>
          <a:lstStyle>
            <a:lvl1pPr>
              <a:defRPr>
                <a:solidFill>
                  <a:schemeClr val="tx1"/>
                </a:solidFill>
                <a:latin typeface="+mj-lt"/>
              </a:defRPr>
            </a:lvl1pPr>
          </a:lstStyle>
          <a:p>
            <a:r>
              <a:rPr lang="en-US"/>
              <a:t>Click to edit Master title style</a:t>
            </a:r>
          </a:p>
        </p:txBody>
      </p:sp>
      <p:sp>
        <p:nvSpPr>
          <p:cNvPr id="2" name="Text Placeholder 6">
            <a:extLst>
              <a:ext uri="{FF2B5EF4-FFF2-40B4-BE49-F238E27FC236}">
                <a16:creationId xmlns:a16="http://schemas.microsoft.com/office/drawing/2014/main" id="{3FF73C56-E245-0C64-E3D0-380E43C41544}"/>
              </a:ext>
            </a:extLst>
          </p:cNvPr>
          <p:cNvSpPr>
            <a:spLocks noGrp="1"/>
          </p:cNvSpPr>
          <p:nvPr>
            <p:ph type="body" sz="quarter" idx="10"/>
          </p:nvPr>
        </p:nvSpPr>
        <p:spPr>
          <a:xfrm>
            <a:off x="2241985" y="2713703"/>
            <a:ext cx="7177087" cy="1936953"/>
          </a:xfrm>
          <a:prstGeom prst="rect">
            <a:avLst/>
          </a:prstGeom>
        </p:spPr>
        <p:txBody>
          <a:bodyPr/>
          <a:lstStyle>
            <a:lvl1pPr>
              <a:buClr>
                <a:srgbClr val="002D72"/>
              </a:buCl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369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27E8BF2E-239F-0A4A-80AC-CA02B308E8C9}"/>
              </a:ext>
            </a:extLst>
          </p:cNvPr>
          <p:cNvSpPr>
            <a:spLocks noGrp="1"/>
          </p:cNvSpPr>
          <p:nvPr>
            <p:ph type="sldNum" sz="quarter" idx="4"/>
          </p:nvPr>
        </p:nvSpPr>
        <p:spPr>
          <a:xfrm>
            <a:off x="9266582" y="6356350"/>
            <a:ext cx="2743200" cy="365125"/>
          </a:xfrm>
          <a:prstGeom prst="rect">
            <a:avLst/>
          </a:prstGeom>
        </p:spPr>
        <p:txBody>
          <a:bodyPr/>
          <a:lstStyle>
            <a:lvl1pPr algn="r">
              <a:defRPr sz="1400" b="0" i="0">
                <a:solidFill>
                  <a:schemeClr val="bg1">
                    <a:lumMod val="50000"/>
                  </a:schemeClr>
                </a:solidFill>
                <a:latin typeface="Arial" panose="020B0604020202020204" pitchFamily="34" charset="0"/>
                <a:cs typeface="Arial" panose="020B0604020202020204" pitchFamily="34" charset="0"/>
              </a:defRPr>
            </a:lvl1pPr>
          </a:lstStyle>
          <a:p>
            <a:fld id="{48CB8F98-32D9-9E4F-BAC9-49610775ED25}" type="slidenum">
              <a:rPr lang="en-US" smtClean="0"/>
              <a:pPr/>
              <a:t>‹#›</a:t>
            </a:fld>
            <a:endParaRPr lang="en-US"/>
          </a:p>
        </p:txBody>
      </p:sp>
      <p:pic>
        <p:nvPicPr>
          <p:cNvPr id="2" name="Picture 1">
            <a:extLst>
              <a:ext uri="{FF2B5EF4-FFF2-40B4-BE49-F238E27FC236}">
                <a16:creationId xmlns:a16="http://schemas.microsoft.com/office/drawing/2014/main" id="{611D5913-4AED-2628-52A4-4FF023DAD346}"/>
              </a:ext>
            </a:extLst>
          </p:cNvPr>
          <p:cNvPicPr>
            <a:picLocks noChangeAspect="1"/>
          </p:cNvPicPr>
          <p:nvPr userDrawn="1"/>
        </p:nvPicPr>
        <p:blipFill>
          <a:blip r:embed="rId26"/>
          <a:stretch>
            <a:fillRect/>
          </a:stretch>
        </p:blipFill>
        <p:spPr>
          <a:xfrm>
            <a:off x="6311933" y="1139753"/>
            <a:ext cx="4572396" cy="4578493"/>
          </a:xfrm>
          <a:prstGeom prst="rect">
            <a:avLst/>
          </a:prstGeom>
        </p:spPr>
      </p:pic>
    </p:spTree>
    <p:extLst>
      <p:ext uri="{BB962C8B-B14F-4D97-AF65-F5344CB8AC3E}">
        <p14:creationId xmlns:p14="http://schemas.microsoft.com/office/powerpoint/2010/main" val="1686055354"/>
      </p:ext>
    </p:extLst>
  </p:cSld>
  <p:clrMap bg1="lt1" tx1="dk1" bg2="lt2" tx2="dk2" accent1="accent1" accent2="accent2" accent3="accent3" accent4="accent4" accent5="accent5" accent6="accent6" hlink="hlink" folHlink="folHlink"/>
  <p:sldLayoutIdLst>
    <p:sldLayoutId id="2147483682" r:id="rId1"/>
    <p:sldLayoutId id="2147483684" r:id="rId2"/>
    <p:sldLayoutId id="2147483685" r:id="rId3"/>
    <p:sldLayoutId id="2147483686" r:id="rId4"/>
    <p:sldLayoutId id="2147483696" r:id="rId5"/>
    <p:sldLayoutId id="2147483707" r:id="rId6"/>
    <p:sldLayoutId id="2147483706" r:id="rId7"/>
    <p:sldLayoutId id="2147483698" r:id="rId8"/>
    <p:sldLayoutId id="2147483708" r:id="rId9"/>
    <p:sldLayoutId id="2147483709" r:id="rId10"/>
    <p:sldLayoutId id="2147483653" r:id="rId11"/>
    <p:sldLayoutId id="2147483656" r:id="rId12"/>
    <p:sldLayoutId id="2147483665" r:id="rId13"/>
    <p:sldLayoutId id="2147483688" r:id="rId14"/>
    <p:sldLayoutId id="2147483700" r:id="rId15"/>
    <p:sldLayoutId id="2147483701" r:id="rId16"/>
    <p:sldLayoutId id="2147483650" r:id="rId17"/>
    <p:sldLayoutId id="2147483683" r:id="rId18"/>
    <p:sldLayoutId id="2147483710" r:id="rId19"/>
    <p:sldLayoutId id="2147483711" r:id="rId20"/>
    <p:sldLayoutId id="2147483691" r:id="rId21"/>
    <p:sldLayoutId id="2147483713" r:id="rId22"/>
    <p:sldLayoutId id="2147483712" r:id="rId23"/>
    <p:sldLayoutId id="2147483679" r:id="rId24"/>
  </p:sldLayoutIdLst>
  <p:txStyles>
    <p:titleStyle>
      <a:lvl1pPr algn="l" defTabSz="914400" rtl="0" eaLnBrk="1" latinLnBrk="0" hangingPunct="1">
        <a:lnSpc>
          <a:spcPct val="90000"/>
        </a:lnSpc>
        <a:spcBef>
          <a:spcPct val="0"/>
        </a:spcBef>
        <a:buNone/>
        <a:defRPr sz="4400" kern="1200">
          <a:solidFill>
            <a:srgbClr val="0072BC"/>
          </a:solidFill>
          <a:latin typeface="Oswa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zed.gov/sites/default/files/2023/07/40088.pdf" TargetMode="External"/><Relationship Id="rId2" Type="http://schemas.openxmlformats.org/officeDocument/2006/relationships/hyperlink" Target="https://www.azed.gov/sites/default/files/2023/07/40087.pdf" TargetMode="External"/><Relationship Id="rId1" Type="http://schemas.openxmlformats.org/officeDocument/2006/relationships/slideLayout" Target="../slideLayouts/slideLayout6.xml"/><Relationship Id="rId4" Type="http://schemas.openxmlformats.org/officeDocument/2006/relationships/hyperlink" Target="https://www.azed.gov/sites/default/files/2023/07/4008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zed.gov/sites/default/files/2020/10/SPED%20101%20Reports.pdf"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mailto:essdatamngmt@azed.gov" TargetMode="External"/><Relationship Id="rId2" Type="http://schemas.openxmlformats.org/officeDocument/2006/relationships/hyperlink" Target="mailto:adesupport@azed.gov" TargetMode="External"/><Relationship Id="rId1" Type="http://schemas.openxmlformats.org/officeDocument/2006/relationships/slideLayout" Target="../slideLayouts/slideLayout21.xml"/><Relationship Id="rId4" Type="http://schemas.openxmlformats.org/officeDocument/2006/relationships/hyperlink" Target="https://www.azed.gov/sites/default/files/2020/10/SPED%20101%20Report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azed.gov/sites/default/files/2022/01/Getting%20Started%20with%20SPED%20Integrity%20Troubleshooting.pdf" TargetMode="External"/><Relationship Id="rId2" Type="http://schemas.openxmlformats.org/officeDocument/2006/relationships/hyperlink" Target="https://www.azed.gov/specialeducation/data-management/azeds-sped-reporting" TargetMode="Externa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azed.gov/specialeducation/special-education-data-updates-webinars" TargetMode="External"/><Relationship Id="rId1" Type="http://schemas.openxmlformats.org/officeDocument/2006/relationships/slideLayout" Target="../slideLayouts/slideLayout7.xml"/><Relationship Id="rId4" Type="http://schemas.openxmlformats.org/officeDocument/2006/relationships/hyperlink" Target="https://www.azed.gov/specialeducation/data-management/azeds-sped-reportin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zed.gov/specialeducation/data-management/azeds-sped-reporting/" TargetMode="External"/><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9.xml"/><Relationship Id="rId4" Type="http://schemas.openxmlformats.org/officeDocument/2006/relationships/hyperlink" Target="https://www.azed.gov/specialeducation/special-education-data-updates-webinar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azed.gov/specialeducation/data-management/azeds-sped-reporting/" TargetMode="External"/><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azed.gov/sites/default/files/2023/07/Preschool%20Outcomes%20AzEDS%20%2806.2023%29.pdf" TargetMode="External"/><Relationship Id="rId2" Type="http://schemas.openxmlformats.org/officeDocument/2006/relationships/hyperlink" Target="https://www.azed.gov/sites/default/files/2023/07/40087.pdf" TargetMode="External"/><Relationship Id="rId1" Type="http://schemas.openxmlformats.org/officeDocument/2006/relationships/slideLayout" Target="../slideLayouts/slideLayout7.xml"/><Relationship Id="rId5" Type="http://schemas.openxmlformats.org/officeDocument/2006/relationships/hyperlink" Target="https://www.azed.gov/specialeducation/data-management/azeds-sped-reporting/" TargetMode="External"/><Relationship Id="rId4" Type="http://schemas.openxmlformats.org/officeDocument/2006/relationships/hyperlink" Target="https://www.azed.gov/specialeducation/early-childhood-special-educat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zed.gov/sites/default/files/2023/07/Preschool%20Outcomes%20AzEDS%20%2806.2023%29.pdf" TargetMode="External"/><Relationship Id="rId2" Type="http://schemas.openxmlformats.org/officeDocument/2006/relationships/hyperlink" Target="https://www.azed.gov/sites/default/files/2023/07/40088.pdf" TargetMode="External"/><Relationship Id="rId1" Type="http://schemas.openxmlformats.org/officeDocument/2006/relationships/slideLayout" Target="../slideLayouts/slideLayout7.xml"/><Relationship Id="rId5" Type="http://schemas.openxmlformats.org/officeDocument/2006/relationships/hyperlink" Target="https://www.azed.gov/specialeducation/data-management/azeds-sped-reporting/" TargetMode="External"/><Relationship Id="rId4" Type="http://schemas.openxmlformats.org/officeDocument/2006/relationships/hyperlink" Target="https://www.azed.gov/specialeducation/early-childhood-special-educa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azed.gov/sites/default/files/2023/07/Preschool%20Outcomes%20AzEDS%20%2806.2023%29.pdf" TargetMode="External"/><Relationship Id="rId2" Type="http://schemas.openxmlformats.org/officeDocument/2006/relationships/hyperlink" Target="https://www.azed.gov/sites/default/files/2023/07/40089.pdf" TargetMode="External"/><Relationship Id="rId1" Type="http://schemas.openxmlformats.org/officeDocument/2006/relationships/slideLayout" Target="../slideLayouts/slideLayout7.xml"/><Relationship Id="rId5" Type="http://schemas.openxmlformats.org/officeDocument/2006/relationships/hyperlink" Target="https://www.azed.gov/specialeducation/data-management/azeds-sped-reporting/" TargetMode="External"/><Relationship Id="rId4" Type="http://schemas.openxmlformats.org/officeDocument/2006/relationships/hyperlink" Target="https://www.azed.gov/specialeducation/early-childhood-special-education"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deconnect.azed.gov/Help"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 Id="rId6" Type="http://schemas.openxmlformats.org/officeDocument/2006/relationships/hyperlink" Target="https://vimeo.com/showcase/11118395" TargetMode="External"/><Relationship Id="rId5" Type="http://schemas.openxmlformats.org/officeDocument/2006/relationships/hyperlink" Target="http://bit.ly/essdmalerts" TargetMode="External"/><Relationship Id="rId4" Type="http://schemas.openxmlformats.org/officeDocument/2006/relationships/hyperlink" Target="mailto:essdatamgmt@azed.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imeo.com/1058644049?share=copy" TargetMode="External"/><Relationship Id="rId2" Type="http://schemas.openxmlformats.org/officeDocument/2006/relationships/hyperlink" Target="mailto:essparentsurvey@azed.gov" TargetMode="External"/><Relationship Id="rId1" Type="http://schemas.openxmlformats.org/officeDocument/2006/relationships/slideLayout" Target="../slideLayouts/slideLayout5.xml"/><Relationship Id="rId5" Type="http://schemas.openxmlformats.org/officeDocument/2006/relationships/hyperlink" Target="https://www.azed.gov/specialeducation/data-management/important-dates"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DFCCA-4F87-34F9-F28C-AB8CB27BBD96}"/>
              </a:ext>
            </a:extLst>
          </p:cNvPr>
          <p:cNvSpPr>
            <a:spLocks noGrp="1"/>
          </p:cNvSpPr>
          <p:nvPr>
            <p:ph type="title"/>
          </p:nvPr>
        </p:nvSpPr>
        <p:spPr>
          <a:xfrm>
            <a:off x="762000" y="2664824"/>
            <a:ext cx="10671048" cy="1513912"/>
          </a:xfrm>
        </p:spPr>
        <p:txBody>
          <a:bodyPr/>
          <a:lstStyle/>
          <a:p>
            <a:r>
              <a:rPr lang="en-US" sz="5400"/>
              <a:t>Special Education Data Updates</a:t>
            </a:r>
          </a:p>
        </p:txBody>
      </p:sp>
      <p:sp>
        <p:nvSpPr>
          <p:cNvPr id="3" name="Text Placeholder 2">
            <a:extLst>
              <a:ext uri="{FF2B5EF4-FFF2-40B4-BE49-F238E27FC236}">
                <a16:creationId xmlns:a16="http://schemas.microsoft.com/office/drawing/2014/main" id="{F23B0871-66F5-B725-7138-B0AFA8486B03}"/>
              </a:ext>
            </a:extLst>
          </p:cNvPr>
          <p:cNvSpPr>
            <a:spLocks noGrp="1"/>
          </p:cNvSpPr>
          <p:nvPr>
            <p:ph type="body" sz="quarter" idx="11"/>
          </p:nvPr>
        </p:nvSpPr>
        <p:spPr/>
        <p:txBody>
          <a:bodyPr/>
          <a:lstStyle/>
          <a:p>
            <a:r>
              <a:rPr lang="en-US" sz="3200">
                <a:solidFill>
                  <a:schemeClr val="bg1">
                    <a:alpha val="90000"/>
                  </a:schemeClr>
                </a:solidFill>
              </a:rPr>
              <a:t>ESS Data Management</a:t>
            </a:r>
          </a:p>
          <a:p>
            <a:r>
              <a:rPr lang="en-US" sz="3200">
                <a:solidFill>
                  <a:schemeClr val="bg1">
                    <a:alpha val="90000"/>
                  </a:schemeClr>
                </a:solidFill>
              </a:rPr>
              <a:t>March 2025</a:t>
            </a:r>
          </a:p>
        </p:txBody>
      </p:sp>
      <p:sp>
        <p:nvSpPr>
          <p:cNvPr id="4" name="Text Placeholder 3">
            <a:extLst>
              <a:ext uri="{FF2B5EF4-FFF2-40B4-BE49-F238E27FC236}">
                <a16:creationId xmlns:a16="http://schemas.microsoft.com/office/drawing/2014/main" id="{71336E20-A007-F51E-733B-541FCC37570B}"/>
              </a:ext>
              <a:ext uri="{C183D7F6-B498-43B3-948B-1728B52AA6E4}">
                <adec:decorative xmlns:adec="http://schemas.microsoft.com/office/drawing/2017/decorative" val="1"/>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1741952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978A-FF22-8737-E78C-56209E2021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43693B-FEF2-07E3-327A-06535D265202}"/>
              </a:ext>
            </a:extLst>
          </p:cNvPr>
          <p:cNvSpPr>
            <a:spLocks noGrp="1"/>
          </p:cNvSpPr>
          <p:nvPr>
            <p:ph type="title"/>
          </p:nvPr>
        </p:nvSpPr>
        <p:spPr/>
        <p:txBody>
          <a:bodyPr lIns="91440" tIns="45720" rIns="91440" bIns="45720" anchor="t"/>
          <a:lstStyle/>
          <a:p>
            <a:r>
              <a:rPr lang="en-US" sz="4000">
                <a:solidFill>
                  <a:srgbClr val="002D72"/>
                </a:solidFill>
              </a:rPr>
              <a:t>Preschool Outcomes </a:t>
            </a:r>
            <a:r>
              <a:rPr lang="en-US" sz="2800">
                <a:solidFill>
                  <a:srgbClr val="002D72"/>
                </a:solidFill>
              </a:rPr>
              <a:t>(slide 2 of 2)</a:t>
            </a:r>
          </a:p>
        </p:txBody>
      </p:sp>
      <p:sp>
        <p:nvSpPr>
          <p:cNvPr id="4" name="Text Placeholder 3">
            <a:extLst>
              <a:ext uri="{FF2B5EF4-FFF2-40B4-BE49-F238E27FC236}">
                <a16:creationId xmlns:a16="http://schemas.microsoft.com/office/drawing/2014/main" id="{2EE1EF0C-EA58-AB03-A052-E091E9CB1697}"/>
              </a:ext>
            </a:extLst>
          </p:cNvPr>
          <p:cNvSpPr>
            <a:spLocks noGrp="1"/>
          </p:cNvSpPr>
          <p:nvPr>
            <p:ph type="body" sz="quarter" idx="10"/>
          </p:nvPr>
        </p:nvSpPr>
        <p:spPr>
          <a:xfrm>
            <a:off x="1229596" y="2287618"/>
            <a:ext cx="9839264" cy="3451307"/>
          </a:xfrm>
        </p:spPr>
        <p:txBody>
          <a:bodyPr lIns="91440" tIns="45720" rIns="91440" bIns="45720" anchor="t"/>
          <a:lstStyle/>
          <a:p>
            <a:r>
              <a:rPr lang="en-US">
                <a:ea typeface="Open Sans"/>
                <a:cs typeface="Open Sans"/>
              </a:rPr>
              <a:t>Preschool Outcome Integrity errors:</a:t>
            </a:r>
          </a:p>
          <a:p>
            <a:pPr lvl="1" indent="-285750">
              <a:buFont typeface="Courier New,monospace" panose="020B0604020202020204" pitchFamily="34" charset="0"/>
              <a:buChar char="o"/>
            </a:pPr>
            <a:r>
              <a:rPr lang="en-US">
                <a:ea typeface="+mn-lt"/>
                <a:cs typeface="+mn-lt"/>
                <a:hlinkClick r:id="rId2"/>
              </a:rPr>
              <a:t> -40087</a:t>
            </a:r>
            <a:endParaRPr lang="en-US">
              <a:ea typeface="+mn-lt"/>
              <a:cs typeface="+mn-lt"/>
            </a:endParaRPr>
          </a:p>
          <a:p>
            <a:pPr lvl="1" indent="-285750">
              <a:buFont typeface="Courier New,monospace" panose="020B0604020202020204" pitchFamily="34" charset="0"/>
              <a:buChar char="o"/>
            </a:pPr>
            <a:r>
              <a:rPr lang="en-US">
                <a:ea typeface="+mn-lt"/>
                <a:cs typeface="+mn-lt"/>
                <a:hlinkClick r:id="rId3"/>
              </a:rPr>
              <a:t> -40088</a:t>
            </a:r>
            <a:endParaRPr lang="en-US">
              <a:ea typeface="+mn-lt"/>
              <a:cs typeface="+mn-lt"/>
            </a:endParaRPr>
          </a:p>
          <a:p>
            <a:pPr lvl="1" indent="-285750">
              <a:buFont typeface="Courier New,monospace" panose="020B0604020202020204" pitchFamily="34" charset="0"/>
              <a:buChar char="o"/>
            </a:pPr>
            <a:r>
              <a:rPr lang="en-US">
                <a:ea typeface="+mn-lt"/>
                <a:cs typeface="+mn-lt"/>
                <a:hlinkClick r:id="rId4"/>
              </a:rPr>
              <a:t> -40089</a:t>
            </a:r>
            <a:endParaRPr lang="en-US">
              <a:ea typeface="+mn-lt"/>
              <a:cs typeface="+mn-lt"/>
            </a:endParaRPr>
          </a:p>
          <a:p>
            <a:r>
              <a:rPr lang="en-US">
                <a:ea typeface="Open Sans"/>
                <a:cs typeface="Open Sans"/>
              </a:rPr>
              <a:t>Updates for new FY</a:t>
            </a:r>
            <a:endParaRPr lang="en-US" sz="2400"/>
          </a:p>
          <a:p>
            <a:pPr lvl="1" indent="-285750">
              <a:buFont typeface="Courier New,monospace" panose="020B0604020202020204" pitchFamily="34" charset="0"/>
              <a:buChar char="o"/>
            </a:pPr>
            <a:r>
              <a:rPr lang="en-US">
                <a:ea typeface="Open Sans"/>
                <a:cs typeface="Open Sans"/>
              </a:rPr>
              <a:t>For FY26, if a PEA is failing one of these integrity errors, </a:t>
            </a:r>
            <a:r>
              <a:rPr lang="en-US">
                <a:ea typeface="+mn-lt"/>
                <a:cs typeface="+mn-lt"/>
              </a:rPr>
              <a:t>they will now fail integrity and will cause the student to fall off the SPED07 report for October 1.</a:t>
            </a:r>
            <a:endParaRPr lang="en-US"/>
          </a:p>
          <a:p>
            <a:pPr lvl="1" indent="-285750">
              <a:buFont typeface="Courier New,monospace" panose="020B0604020202020204" pitchFamily="34" charset="0"/>
              <a:buChar char="o"/>
            </a:pPr>
            <a:endParaRPr lang="en-US"/>
          </a:p>
          <a:p>
            <a:endParaRPr lang="en-US"/>
          </a:p>
        </p:txBody>
      </p:sp>
    </p:spTree>
    <p:extLst>
      <p:ext uri="{BB962C8B-B14F-4D97-AF65-F5344CB8AC3E}">
        <p14:creationId xmlns:p14="http://schemas.microsoft.com/office/powerpoint/2010/main" val="98335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7D9E-30B4-94E5-527C-45702C2C214C}"/>
              </a:ext>
            </a:extLst>
          </p:cNvPr>
          <p:cNvSpPr>
            <a:spLocks noGrp="1"/>
          </p:cNvSpPr>
          <p:nvPr>
            <p:ph type="title"/>
          </p:nvPr>
        </p:nvSpPr>
        <p:spPr/>
        <p:txBody>
          <a:bodyPr/>
          <a:lstStyle/>
          <a:p>
            <a:r>
              <a:rPr lang="en-US"/>
              <a:t>SPED Reports 101</a:t>
            </a:r>
          </a:p>
        </p:txBody>
      </p:sp>
      <p:sp>
        <p:nvSpPr>
          <p:cNvPr id="5" name="Text Placeholder 4">
            <a:extLst>
              <a:ext uri="{FF2B5EF4-FFF2-40B4-BE49-F238E27FC236}">
                <a16:creationId xmlns:a16="http://schemas.microsoft.com/office/drawing/2014/main" id="{54E98D5B-62C1-0773-9280-42423DC159D3}"/>
              </a:ext>
            </a:extLst>
          </p:cNvPr>
          <p:cNvSpPr>
            <a:spLocks noGrp="1"/>
          </p:cNvSpPr>
          <p:nvPr>
            <p:ph type="body" sz="quarter" idx="13"/>
          </p:nvPr>
        </p:nvSpPr>
        <p:spPr/>
        <p:txBody>
          <a:bodyPr/>
          <a:lstStyle/>
          <a:p>
            <a:r>
              <a:rPr lang="en-US"/>
              <a:t>Special Education Data Updates</a:t>
            </a:r>
          </a:p>
        </p:txBody>
      </p:sp>
    </p:spTree>
    <p:extLst>
      <p:ext uri="{BB962C8B-B14F-4D97-AF65-F5344CB8AC3E}">
        <p14:creationId xmlns:p14="http://schemas.microsoft.com/office/powerpoint/2010/main" val="373203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A502D-5547-DF83-8F0E-C90C31F57BA7}"/>
              </a:ext>
            </a:extLst>
          </p:cNvPr>
          <p:cNvSpPr>
            <a:spLocks noGrp="1"/>
          </p:cNvSpPr>
          <p:nvPr>
            <p:ph type="title"/>
          </p:nvPr>
        </p:nvSpPr>
        <p:spPr>
          <a:xfrm>
            <a:off x="1679145" y="371640"/>
            <a:ext cx="8833710" cy="1326342"/>
          </a:xfrm>
        </p:spPr>
        <p:txBody>
          <a:bodyPr/>
          <a:lstStyle/>
          <a:p>
            <a:r>
              <a:rPr lang="en-US" sz="4000">
                <a:solidFill>
                  <a:srgbClr val="002D72"/>
                </a:solidFill>
              </a:rPr>
              <a:t>SPED11: Preschool Outcomes Report</a:t>
            </a:r>
          </a:p>
        </p:txBody>
      </p:sp>
      <p:pic>
        <p:nvPicPr>
          <p:cNvPr id="3" name="Picture 2" descr="The sidebar menu of the AzEDS reports portal, listing the available SPED and Discipline Reports.">
            <a:extLst>
              <a:ext uri="{FF2B5EF4-FFF2-40B4-BE49-F238E27FC236}">
                <a16:creationId xmlns:a16="http://schemas.microsoft.com/office/drawing/2014/main" id="{00D2EC39-3EBD-1E59-8CE2-1786A7A12524}"/>
              </a:ext>
            </a:extLst>
          </p:cNvPr>
          <p:cNvPicPr>
            <a:picLocks noChangeAspect="1"/>
          </p:cNvPicPr>
          <p:nvPr/>
        </p:nvPicPr>
        <p:blipFill>
          <a:blip r:embed="rId2"/>
          <a:stretch>
            <a:fillRect/>
          </a:stretch>
        </p:blipFill>
        <p:spPr>
          <a:xfrm>
            <a:off x="125502" y="875494"/>
            <a:ext cx="2101638" cy="5907862"/>
          </a:xfrm>
          <a:prstGeom prst="rect">
            <a:avLst/>
          </a:prstGeom>
        </p:spPr>
      </p:pic>
      <p:sp>
        <p:nvSpPr>
          <p:cNvPr id="4" name="Text Placeholder 3">
            <a:extLst>
              <a:ext uri="{FF2B5EF4-FFF2-40B4-BE49-F238E27FC236}">
                <a16:creationId xmlns:a16="http://schemas.microsoft.com/office/drawing/2014/main" id="{BAF43CCC-5DFA-9841-BA88-42EBDDA27F13}"/>
              </a:ext>
            </a:extLst>
          </p:cNvPr>
          <p:cNvSpPr>
            <a:spLocks noGrp="1"/>
          </p:cNvSpPr>
          <p:nvPr>
            <p:ph type="body" sz="quarter" idx="14"/>
          </p:nvPr>
        </p:nvSpPr>
        <p:spPr>
          <a:xfrm>
            <a:off x="2627792" y="4760774"/>
            <a:ext cx="8180448" cy="1363233"/>
          </a:xfrm>
        </p:spPr>
        <p:txBody>
          <a:bodyPr lIns="91440" tIns="45720" rIns="91440" bIns="45720" anchor="t"/>
          <a:lstStyle/>
          <a:p>
            <a:r>
              <a:rPr lang="en-US">
                <a:ea typeface="+mn-lt"/>
                <a:cs typeface="+mn-lt"/>
              </a:rPr>
              <a:t>This report provides a compilation of student SPED Preschool Outcomes data that has been submitted to ADE. </a:t>
            </a:r>
            <a:endParaRPr lang="en-US"/>
          </a:p>
          <a:p>
            <a:endParaRPr lang="en-US"/>
          </a:p>
        </p:txBody>
      </p:sp>
      <p:sp>
        <p:nvSpPr>
          <p:cNvPr id="6" name="Arrow: Left 5">
            <a:extLst>
              <a:ext uri="{FF2B5EF4-FFF2-40B4-BE49-F238E27FC236}">
                <a16:creationId xmlns:a16="http://schemas.microsoft.com/office/drawing/2014/main" id="{5E788DF6-B3AC-D0A6-EBA5-5B57600900F3}"/>
              </a:ext>
              <a:ext uri="{C183D7F6-B498-43B3-948B-1728B52AA6E4}">
                <adec:decorative xmlns:adec="http://schemas.microsoft.com/office/drawing/2017/decorative" val="1"/>
              </a:ext>
            </a:extLst>
          </p:cNvPr>
          <p:cNvSpPr/>
          <p:nvPr/>
        </p:nvSpPr>
        <p:spPr>
          <a:xfrm rot="10800000">
            <a:off x="2137027" y="2519807"/>
            <a:ext cx="491125" cy="151952"/>
          </a:xfrm>
          <a:prstGeom prst="lef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7ACC7C-37D3-6784-20BC-6F853FDF940A}"/>
              </a:ext>
              <a:ext uri="{C183D7F6-B498-43B3-948B-1728B52AA6E4}">
                <adec:decorative xmlns:adec="http://schemas.microsoft.com/office/drawing/2017/decorative" val="1"/>
              </a:ext>
            </a:extLst>
          </p:cNvPr>
          <p:cNvSpPr/>
          <p:nvPr/>
        </p:nvSpPr>
        <p:spPr>
          <a:xfrm>
            <a:off x="186498" y="2517872"/>
            <a:ext cx="1809194" cy="16626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screenshot of the SPED11 report with sample data. ">
            <a:extLst>
              <a:ext uri="{FF2B5EF4-FFF2-40B4-BE49-F238E27FC236}">
                <a16:creationId xmlns:a16="http://schemas.microsoft.com/office/drawing/2014/main" id="{BA6186D6-FE6B-4858-DCD3-2A8AE2541436}"/>
              </a:ext>
            </a:extLst>
          </p:cNvPr>
          <p:cNvPicPr>
            <a:picLocks noChangeAspect="1"/>
          </p:cNvPicPr>
          <p:nvPr/>
        </p:nvPicPr>
        <p:blipFill>
          <a:blip r:embed="rId3"/>
          <a:stretch>
            <a:fillRect/>
          </a:stretch>
        </p:blipFill>
        <p:spPr>
          <a:xfrm>
            <a:off x="2778263" y="1035645"/>
            <a:ext cx="7876250" cy="3539189"/>
          </a:xfrm>
          <a:prstGeom prst="rect">
            <a:avLst/>
          </a:prstGeom>
        </p:spPr>
      </p:pic>
    </p:spTree>
    <p:extLst>
      <p:ext uri="{BB962C8B-B14F-4D97-AF65-F5344CB8AC3E}">
        <p14:creationId xmlns:p14="http://schemas.microsoft.com/office/powerpoint/2010/main" val="64679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B2CDB-0101-7727-B8EE-CCF42E40A5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89B022-C1C9-64D8-B4D8-58191665EB5D}"/>
              </a:ext>
            </a:extLst>
          </p:cNvPr>
          <p:cNvSpPr>
            <a:spLocks noGrp="1"/>
          </p:cNvSpPr>
          <p:nvPr>
            <p:ph type="title"/>
          </p:nvPr>
        </p:nvSpPr>
        <p:spPr>
          <a:xfrm>
            <a:off x="0" y="362115"/>
            <a:ext cx="12192000" cy="1326342"/>
          </a:xfrm>
        </p:spPr>
        <p:txBody>
          <a:bodyPr/>
          <a:lstStyle/>
          <a:p>
            <a:r>
              <a:rPr lang="en-US" sz="4000">
                <a:solidFill>
                  <a:srgbClr val="002D72"/>
                </a:solidFill>
              </a:rPr>
              <a:t>SPED12: Preschool Outcomes History Report</a:t>
            </a:r>
          </a:p>
        </p:txBody>
      </p:sp>
      <p:pic>
        <p:nvPicPr>
          <p:cNvPr id="3" name="Picture 2" descr="The sidebar menu of the AzEDS reports portal, listing the available SPED and Discipline Reports.">
            <a:extLst>
              <a:ext uri="{FF2B5EF4-FFF2-40B4-BE49-F238E27FC236}">
                <a16:creationId xmlns:a16="http://schemas.microsoft.com/office/drawing/2014/main" id="{DEB6BB5D-4CDE-EBC3-3D31-B9A509CAA7F1}"/>
              </a:ext>
            </a:extLst>
          </p:cNvPr>
          <p:cNvPicPr>
            <a:picLocks noChangeAspect="1"/>
          </p:cNvPicPr>
          <p:nvPr/>
        </p:nvPicPr>
        <p:blipFill>
          <a:blip r:embed="rId2"/>
          <a:stretch>
            <a:fillRect/>
          </a:stretch>
        </p:blipFill>
        <p:spPr>
          <a:xfrm>
            <a:off x="125502" y="875494"/>
            <a:ext cx="2101638" cy="5907862"/>
          </a:xfrm>
          <a:prstGeom prst="rect">
            <a:avLst/>
          </a:prstGeom>
        </p:spPr>
      </p:pic>
      <p:sp>
        <p:nvSpPr>
          <p:cNvPr id="4" name="Text Placeholder 3">
            <a:extLst>
              <a:ext uri="{FF2B5EF4-FFF2-40B4-BE49-F238E27FC236}">
                <a16:creationId xmlns:a16="http://schemas.microsoft.com/office/drawing/2014/main" id="{BA204C08-6532-A76A-A5E4-FFF19D6DDA05}"/>
              </a:ext>
            </a:extLst>
          </p:cNvPr>
          <p:cNvSpPr>
            <a:spLocks noGrp="1"/>
          </p:cNvSpPr>
          <p:nvPr>
            <p:ph type="body" sz="quarter" idx="14"/>
          </p:nvPr>
        </p:nvSpPr>
        <p:spPr>
          <a:xfrm>
            <a:off x="2627792" y="5381590"/>
            <a:ext cx="8180448" cy="1108948"/>
          </a:xfrm>
        </p:spPr>
        <p:txBody>
          <a:bodyPr lIns="91440" tIns="45720" rIns="91440" bIns="45720" anchor="t"/>
          <a:lstStyle/>
          <a:p>
            <a:r>
              <a:rPr lang="en-US">
                <a:ea typeface="+mn-lt"/>
                <a:cs typeface="+mn-lt"/>
              </a:rPr>
              <a:t>This report provides a history of Preschool up to the last enrollment reported by the entity viewing the report.</a:t>
            </a:r>
          </a:p>
        </p:txBody>
      </p:sp>
      <p:sp>
        <p:nvSpPr>
          <p:cNvPr id="6" name="Rectangle 5">
            <a:extLst>
              <a:ext uri="{FF2B5EF4-FFF2-40B4-BE49-F238E27FC236}">
                <a16:creationId xmlns:a16="http://schemas.microsoft.com/office/drawing/2014/main" id="{1538393E-1D3B-747A-F3E2-098F822A6D6F}"/>
              </a:ext>
              <a:ext uri="{C183D7F6-B498-43B3-948B-1728B52AA6E4}">
                <adec:decorative xmlns:adec="http://schemas.microsoft.com/office/drawing/2017/decorative" val="1"/>
              </a:ext>
            </a:extLst>
          </p:cNvPr>
          <p:cNvSpPr/>
          <p:nvPr/>
        </p:nvSpPr>
        <p:spPr>
          <a:xfrm>
            <a:off x="157562" y="2710784"/>
            <a:ext cx="1886358" cy="330242"/>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Left 7">
            <a:extLst>
              <a:ext uri="{FF2B5EF4-FFF2-40B4-BE49-F238E27FC236}">
                <a16:creationId xmlns:a16="http://schemas.microsoft.com/office/drawing/2014/main" id="{032E6E1C-2CF5-BD37-7CA1-1137EC8DEC1E}"/>
              </a:ext>
              <a:ext uri="{C183D7F6-B498-43B3-948B-1728B52AA6E4}">
                <adec:decorative xmlns:adec="http://schemas.microsoft.com/office/drawing/2017/decorative" val="1"/>
              </a:ext>
            </a:extLst>
          </p:cNvPr>
          <p:cNvSpPr/>
          <p:nvPr/>
        </p:nvSpPr>
        <p:spPr>
          <a:xfrm rot="10800000">
            <a:off x="2146673" y="2799528"/>
            <a:ext cx="491125" cy="151952"/>
          </a:xfrm>
          <a:prstGeom prst="lef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screenshot of the SPED12 report with sample data. ">
            <a:extLst>
              <a:ext uri="{FF2B5EF4-FFF2-40B4-BE49-F238E27FC236}">
                <a16:creationId xmlns:a16="http://schemas.microsoft.com/office/drawing/2014/main" id="{85B7FC12-0A2B-FB1B-3C5A-158CDD47C86F}"/>
              </a:ext>
            </a:extLst>
          </p:cNvPr>
          <p:cNvPicPr>
            <a:picLocks noChangeAspect="1"/>
          </p:cNvPicPr>
          <p:nvPr/>
        </p:nvPicPr>
        <p:blipFill>
          <a:blip r:embed="rId3"/>
          <a:stretch>
            <a:fillRect/>
          </a:stretch>
        </p:blipFill>
        <p:spPr>
          <a:xfrm>
            <a:off x="2880407" y="1020503"/>
            <a:ext cx="7694754" cy="4363655"/>
          </a:xfrm>
          <a:prstGeom prst="rect">
            <a:avLst/>
          </a:prstGeom>
        </p:spPr>
      </p:pic>
    </p:spTree>
    <p:extLst>
      <p:ext uri="{BB962C8B-B14F-4D97-AF65-F5344CB8AC3E}">
        <p14:creationId xmlns:p14="http://schemas.microsoft.com/office/powerpoint/2010/main" val="3495573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25A4DF-ABF4-1E55-FE76-DD4DF492FFBC}"/>
              </a:ext>
            </a:extLst>
          </p:cNvPr>
          <p:cNvSpPr>
            <a:spLocks noGrp="1"/>
          </p:cNvSpPr>
          <p:nvPr>
            <p:ph type="title"/>
          </p:nvPr>
        </p:nvSpPr>
        <p:spPr/>
        <p:txBody>
          <a:bodyPr lIns="91440" tIns="45720" rIns="91440" bIns="45720" anchor="t"/>
          <a:lstStyle/>
          <a:p>
            <a:r>
              <a:rPr lang="en-US" sz="4000">
                <a:solidFill>
                  <a:srgbClr val="002D72"/>
                </a:solidFill>
              </a:rPr>
              <a:t>SPED Reports 101 Resource</a:t>
            </a:r>
            <a:endParaRPr lang="en-US"/>
          </a:p>
        </p:txBody>
      </p:sp>
      <p:sp>
        <p:nvSpPr>
          <p:cNvPr id="2" name="Text Placeholder 1">
            <a:extLst>
              <a:ext uri="{FF2B5EF4-FFF2-40B4-BE49-F238E27FC236}">
                <a16:creationId xmlns:a16="http://schemas.microsoft.com/office/drawing/2014/main" id="{F638539E-965A-A856-4AE4-0A792909A26A}"/>
              </a:ext>
            </a:extLst>
          </p:cNvPr>
          <p:cNvSpPr>
            <a:spLocks noGrp="1"/>
          </p:cNvSpPr>
          <p:nvPr>
            <p:ph type="body" sz="quarter" idx="10"/>
          </p:nvPr>
        </p:nvSpPr>
        <p:spPr>
          <a:xfrm>
            <a:off x="1229596" y="2625213"/>
            <a:ext cx="9103465" cy="2918316"/>
          </a:xfrm>
        </p:spPr>
        <p:txBody>
          <a:bodyPr lIns="91440" tIns="45720" rIns="91440" bIns="45720" anchor="t"/>
          <a:lstStyle/>
          <a:p>
            <a:r>
              <a:rPr lang="en-US">
                <a:solidFill>
                  <a:srgbClr val="002D72"/>
                </a:solidFill>
                <a:ea typeface="Open Sans"/>
                <a:cs typeface="Open Sans"/>
              </a:rPr>
              <a:t>Guide to all reports related to Special Educati</a:t>
            </a:r>
            <a:r>
              <a:rPr lang="en-US">
                <a:ea typeface="Open Sans"/>
                <a:cs typeface="Open Sans"/>
              </a:rPr>
              <a:t>on </a:t>
            </a:r>
            <a:endParaRPr lang="en-US"/>
          </a:p>
          <a:p>
            <a:r>
              <a:rPr lang="en-US">
                <a:ea typeface="Open Sans"/>
                <a:cs typeface="Open Sans"/>
                <a:hlinkClick r:id="rId3"/>
              </a:rPr>
              <a:t>SPED Report 101 Document</a:t>
            </a:r>
            <a:endParaRPr lang="en-US">
              <a:ea typeface="Open Sans"/>
              <a:cs typeface="Open Sans"/>
            </a:endParaRPr>
          </a:p>
          <a:p>
            <a:pPr lvl="1"/>
            <a:r>
              <a:rPr lang="en-US">
                <a:solidFill>
                  <a:srgbClr val="002D72"/>
                </a:solidFill>
                <a:ea typeface="Open Sans"/>
                <a:cs typeface="Open Sans"/>
              </a:rPr>
              <a:t>Found on the ESS Data Management website</a:t>
            </a:r>
            <a:endParaRPr lang="en-US">
              <a:solidFill>
                <a:srgbClr val="002D72"/>
              </a:solidFill>
            </a:endParaRPr>
          </a:p>
          <a:p>
            <a:pPr lvl="2"/>
            <a:r>
              <a:rPr lang="en-US">
                <a:solidFill>
                  <a:srgbClr val="002D72"/>
                </a:solidFill>
                <a:ea typeface="Open Sans"/>
                <a:cs typeface="Open Sans"/>
              </a:rPr>
              <a:t>AzEDS SPED Reporting</a:t>
            </a:r>
          </a:p>
          <a:p>
            <a:pPr lvl="2"/>
            <a:r>
              <a:rPr lang="en-US">
                <a:solidFill>
                  <a:srgbClr val="002D72"/>
                </a:solidFill>
                <a:ea typeface="Open Sans"/>
                <a:cs typeface="Open Sans"/>
              </a:rPr>
              <a:t>Tools and Resources</a:t>
            </a:r>
          </a:p>
        </p:txBody>
      </p:sp>
    </p:spTree>
    <p:extLst>
      <p:ext uri="{BB962C8B-B14F-4D97-AF65-F5344CB8AC3E}">
        <p14:creationId xmlns:p14="http://schemas.microsoft.com/office/powerpoint/2010/main" val="2025244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6C6C4-FCBB-4B99-438A-9794C228CCE0}"/>
              </a:ext>
            </a:extLst>
          </p:cNvPr>
          <p:cNvSpPr>
            <a:spLocks noGrp="1"/>
          </p:cNvSpPr>
          <p:nvPr>
            <p:ph type="title"/>
          </p:nvPr>
        </p:nvSpPr>
        <p:spPr/>
        <p:txBody>
          <a:bodyPr/>
          <a:lstStyle/>
          <a:p>
            <a:r>
              <a:rPr lang="en-US" sz="4000"/>
              <a:t>How Do I Get Access to SPED Reports?</a:t>
            </a:r>
          </a:p>
        </p:txBody>
      </p:sp>
      <p:sp>
        <p:nvSpPr>
          <p:cNvPr id="3" name="Content Placeholder 2">
            <a:extLst>
              <a:ext uri="{FF2B5EF4-FFF2-40B4-BE49-F238E27FC236}">
                <a16:creationId xmlns:a16="http://schemas.microsoft.com/office/drawing/2014/main" id="{424B7CE0-5325-51A2-E134-5809BC5F4578}"/>
              </a:ext>
            </a:extLst>
          </p:cNvPr>
          <p:cNvSpPr>
            <a:spLocks noGrp="1"/>
          </p:cNvSpPr>
          <p:nvPr>
            <p:ph sz="quarter" idx="10"/>
          </p:nvPr>
        </p:nvSpPr>
        <p:spPr/>
        <p:txBody>
          <a:bodyPr/>
          <a:lstStyle/>
          <a:p>
            <a:r>
              <a:rPr lang="en-US" sz="2200">
                <a:solidFill>
                  <a:srgbClr val="002D72"/>
                </a:solidFill>
                <a:latin typeface="+mn-lt"/>
              </a:rPr>
              <a:t>You must have an ADEConnect account</a:t>
            </a:r>
          </a:p>
          <a:p>
            <a:pPr marL="0" indent="0">
              <a:buNone/>
            </a:pPr>
            <a:endParaRPr lang="en-US" sz="2200">
              <a:latin typeface="+mn-lt"/>
            </a:endParaRPr>
          </a:p>
          <a:p>
            <a:r>
              <a:rPr lang="en-US" sz="2200">
                <a:solidFill>
                  <a:srgbClr val="002D72"/>
                </a:solidFill>
                <a:latin typeface="+mn-lt"/>
              </a:rPr>
              <a:t>Request the </a:t>
            </a:r>
            <a:r>
              <a:rPr lang="en-US" sz="2200" b="1">
                <a:solidFill>
                  <a:srgbClr val="002D72"/>
                </a:solidFill>
                <a:latin typeface="+mn-lt"/>
              </a:rPr>
              <a:t>AzEDS Data Coordinator: SPED Reports </a:t>
            </a:r>
            <a:r>
              <a:rPr lang="en-US" sz="2200">
                <a:solidFill>
                  <a:srgbClr val="002D72"/>
                </a:solidFill>
                <a:latin typeface="+mn-lt"/>
              </a:rPr>
              <a:t>role from your local ADEConnect Entity Administrator to view AzEDS Reports</a:t>
            </a:r>
          </a:p>
          <a:p>
            <a:pPr marL="0" indent="0">
              <a:buNone/>
            </a:pPr>
            <a:endParaRPr lang="en-US" sz="2200">
              <a:latin typeface="+mn-lt"/>
            </a:endParaRPr>
          </a:p>
          <a:p>
            <a:r>
              <a:rPr lang="en-US" sz="2200">
                <a:solidFill>
                  <a:srgbClr val="002D72"/>
                </a:solidFill>
                <a:latin typeface="+mn-lt"/>
              </a:rPr>
              <a:t>Email the </a:t>
            </a:r>
            <a:r>
              <a:rPr lang="en-US" sz="2200">
                <a:latin typeface="+mn-lt"/>
                <a:hlinkClick r:id="rId2"/>
              </a:rPr>
              <a:t>ADE Support Inbox</a:t>
            </a:r>
            <a:r>
              <a:rPr lang="en-US" sz="2200">
                <a:latin typeface="+mn-lt"/>
              </a:rPr>
              <a:t> </a:t>
            </a:r>
            <a:r>
              <a:rPr lang="en-US" sz="2200">
                <a:solidFill>
                  <a:srgbClr val="002D72"/>
                </a:solidFill>
                <a:latin typeface="+mn-lt"/>
              </a:rPr>
              <a:t>for assistance with ADEConnect</a:t>
            </a:r>
          </a:p>
          <a:p>
            <a:pPr marL="0" indent="0">
              <a:buNone/>
            </a:pPr>
            <a:endParaRPr lang="en-US" sz="2200">
              <a:latin typeface="+mn-lt"/>
            </a:endParaRPr>
          </a:p>
          <a:p>
            <a:r>
              <a:rPr lang="en-US" sz="2200">
                <a:solidFill>
                  <a:srgbClr val="002D72"/>
                </a:solidFill>
                <a:latin typeface="+mn-lt"/>
              </a:rPr>
              <a:t>Email the </a:t>
            </a:r>
            <a:r>
              <a:rPr lang="en-US" sz="2200">
                <a:latin typeface="+mn-lt"/>
                <a:hlinkClick r:id="rId3"/>
              </a:rPr>
              <a:t>ESS Data Management Inbox</a:t>
            </a:r>
            <a:r>
              <a:rPr lang="en-US" sz="2200">
                <a:latin typeface="+mn-lt"/>
              </a:rPr>
              <a:t> </a:t>
            </a:r>
            <a:r>
              <a:rPr lang="en-US" sz="2200">
                <a:solidFill>
                  <a:srgbClr val="002D72"/>
                </a:solidFill>
                <a:latin typeface="+mn-lt"/>
              </a:rPr>
              <a:t>for assistance with ESS data applications</a:t>
            </a:r>
          </a:p>
          <a:p>
            <a:pPr marL="0" indent="0">
              <a:buNone/>
            </a:pPr>
            <a:endParaRPr lang="en-US"/>
          </a:p>
        </p:txBody>
      </p:sp>
      <p:sp>
        <p:nvSpPr>
          <p:cNvPr id="4" name="TextBox 3">
            <a:extLst>
              <a:ext uri="{FF2B5EF4-FFF2-40B4-BE49-F238E27FC236}">
                <a16:creationId xmlns:a16="http://schemas.microsoft.com/office/drawing/2014/main" id="{38B514F5-E475-4BE0-0571-51A14B7E0058}"/>
              </a:ext>
            </a:extLst>
          </p:cNvPr>
          <p:cNvSpPr txBox="1"/>
          <p:nvPr/>
        </p:nvSpPr>
        <p:spPr>
          <a:xfrm>
            <a:off x="2817636" y="6353574"/>
            <a:ext cx="6556727" cy="830997"/>
          </a:xfrm>
          <a:prstGeom prst="rect">
            <a:avLst/>
          </a:prstGeom>
          <a:noFill/>
        </p:spPr>
        <p:txBody>
          <a:bodyPr wrap="square" rtlCol="0">
            <a:spAutoFit/>
          </a:bodyPr>
          <a:lstStyle/>
          <a:p>
            <a:pPr fontAlgn="base"/>
            <a:r>
              <a:rPr lang="en-US" sz="1200">
                <a:solidFill>
                  <a:srgbClr val="012169"/>
                </a:solidFill>
              </a:rPr>
              <a:t>Please visit our </a:t>
            </a:r>
            <a:r>
              <a:rPr lang="en-US" sz="1200">
                <a:solidFill>
                  <a:srgbClr val="F5F8FF">
                    <a:lumMod val="50000"/>
                  </a:srgbClr>
                </a:solidFill>
                <a:hlinkClick r:id="rId4">
                  <a:extLst>
                    <a:ext uri="{A12FA001-AC4F-418D-AE19-62706E023703}">
                      <ahyp:hlinkClr xmlns:ahyp="http://schemas.microsoft.com/office/drawing/2018/hyperlinkcolor" val="tx"/>
                    </a:ext>
                  </a:extLst>
                </a:hlinkClick>
              </a:rPr>
              <a:t>SPED Reports 101 Document</a:t>
            </a:r>
            <a:r>
              <a:rPr lang="en-US" sz="1200">
                <a:solidFill>
                  <a:srgbClr val="F5F8FF">
                    <a:lumMod val="50000"/>
                  </a:srgbClr>
                </a:solidFill>
              </a:rPr>
              <a:t> </a:t>
            </a:r>
            <a:r>
              <a:rPr lang="en-US" sz="1200">
                <a:solidFill>
                  <a:srgbClr val="012169"/>
                </a:solidFill>
              </a:rPr>
              <a:t>for more info on other SPED reports</a:t>
            </a:r>
            <a:r>
              <a:rPr lang="en-US" sz="1200">
                <a:solidFill>
                  <a:srgbClr val="012169"/>
                </a:solidFill>
                <a:latin typeface="Raleway (Body)"/>
              </a:rPr>
              <a:t>. </a:t>
            </a:r>
          </a:p>
          <a:p>
            <a:br>
              <a:rPr lang="en-US">
                <a:solidFill>
                  <a:srgbClr val="000000"/>
                </a:solidFill>
                <a:latin typeface="Roboto" panose="02000000000000000000" pitchFamily="2" charset="0"/>
              </a:rPr>
            </a:br>
            <a:endParaRPr lang="en-US">
              <a:solidFill>
                <a:srgbClr val="000000"/>
              </a:solidFill>
              <a:latin typeface="Raleway"/>
            </a:endParaRPr>
          </a:p>
        </p:txBody>
      </p:sp>
    </p:spTree>
    <p:extLst>
      <p:ext uri="{BB962C8B-B14F-4D97-AF65-F5344CB8AC3E}">
        <p14:creationId xmlns:p14="http://schemas.microsoft.com/office/powerpoint/2010/main" val="4094596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51C0-AC4B-4E55-2EDF-6F3B84FEB64A}"/>
              </a:ext>
            </a:extLst>
          </p:cNvPr>
          <p:cNvSpPr>
            <a:spLocks noGrp="1"/>
          </p:cNvSpPr>
          <p:nvPr>
            <p:ph type="title"/>
          </p:nvPr>
        </p:nvSpPr>
        <p:spPr/>
        <p:txBody>
          <a:bodyPr/>
          <a:lstStyle/>
          <a:p>
            <a:r>
              <a:rPr lang="en-US"/>
              <a:t>Top 3 Integrity Errors</a:t>
            </a:r>
          </a:p>
        </p:txBody>
      </p:sp>
      <p:sp>
        <p:nvSpPr>
          <p:cNvPr id="4" name="Text Placeholder 3">
            <a:extLst>
              <a:ext uri="{FF2B5EF4-FFF2-40B4-BE49-F238E27FC236}">
                <a16:creationId xmlns:a16="http://schemas.microsoft.com/office/drawing/2014/main" id="{CACE0B24-895D-CFD1-3E06-45D234CE8DEB}"/>
              </a:ext>
              <a:ext uri="{C183D7F6-B498-43B3-948B-1728B52AA6E4}">
                <adec:decorative xmlns:adec="http://schemas.microsoft.com/office/drawing/2017/decorative" val="1"/>
              </a:ext>
            </a:extLst>
          </p:cNvPr>
          <p:cNvSpPr>
            <a:spLocks noGrp="1"/>
          </p:cNvSpPr>
          <p:nvPr>
            <p:ph type="body" sz="quarter" idx="13"/>
          </p:nvPr>
        </p:nvSpPr>
        <p:spPr/>
        <p:txBody>
          <a:bodyPr/>
          <a:lstStyle/>
          <a:p>
            <a:r>
              <a:rPr lang="en-US"/>
              <a:t>Special Education Data Updates</a:t>
            </a:r>
          </a:p>
        </p:txBody>
      </p:sp>
    </p:spTree>
    <p:extLst>
      <p:ext uri="{BB962C8B-B14F-4D97-AF65-F5344CB8AC3E}">
        <p14:creationId xmlns:p14="http://schemas.microsoft.com/office/powerpoint/2010/main" val="366219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8A929-A564-BB2C-7E14-19D5DB9C3AEA}"/>
              </a:ext>
            </a:extLst>
          </p:cNvPr>
          <p:cNvSpPr>
            <a:spLocks noGrp="1"/>
          </p:cNvSpPr>
          <p:nvPr>
            <p:ph type="title"/>
          </p:nvPr>
        </p:nvSpPr>
        <p:spPr/>
        <p:txBody>
          <a:bodyPr lIns="91440" tIns="45720" rIns="91440" bIns="45720" anchor="t"/>
          <a:lstStyle/>
          <a:p>
            <a:r>
              <a:rPr lang="en-US" sz="4000">
                <a:solidFill>
                  <a:srgbClr val="002D72"/>
                </a:solidFill>
              </a:rPr>
              <a:t>Locate Your Tools (slide 1 of 2)</a:t>
            </a:r>
          </a:p>
        </p:txBody>
      </p:sp>
      <p:sp>
        <p:nvSpPr>
          <p:cNvPr id="3" name="Text Placeholder 2">
            <a:extLst>
              <a:ext uri="{FF2B5EF4-FFF2-40B4-BE49-F238E27FC236}">
                <a16:creationId xmlns:a16="http://schemas.microsoft.com/office/drawing/2014/main" id="{7D7C296F-1556-3B15-EAFB-C1C33629B4AF}"/>
              </a:ext>
            </a:extLst>
          </p:cNvPr>
          <p:cNvSpPr>
            <a:spLocks noGrp="1"/>
          </p:cNvSpPr>
          <p:nvPr>
            <p:ph type="body" sz="quarter" idx="10"/>
          </p:nvPr>
        </p:nvSpPr>
        <p:spPr>
          <a:xfrm>
            <a:off x="840509" y="2084661"/>
            <a:ext cx="9094674" cy="520261"/>
          </a:xfrm>
        </p:spPr>
        <p:txBody>
          <a:bodyPr/>
          <a:lstStyle/>
          <a:p>
            <a:pPr marL="0" indent="0">
              <a:buNone/>
            </a:pPr>
            <a:r>
              <a:rPr lang="en-US">
                <a:solidFill>
                  <a:srgbClr val="002D72"/>
                </a:solidFill>
              </a:rPr>
              <a:t>Bookmark our </a:t>
            </a:r>
            <a:r>
              <a:rPr lang="en-US">
                <a:solidFill>
                  <a:srgbClr val="002D72"/>
                </a:solidFill>
                <a:hlinkClick r:id="rId2"/>
              </a:rPr>
              <a:t>AzEDS SPED Reporting web page</a:t>
            </a:r>
            <a:endParaRPr lang="en-US">
              <a:solidFill>
                <a:srgbClr val="002D72"/>
              </a:solidFill>
            </a:endParaRPr>
          </a:p>
          <a:p>
            <a:endParaRPr lang="en-US">
              <a:solidFill>
                <a:srgbClr val="002D72"/>
              </a:solidFill>
            </a:endParaRPr>
          </a:p>
        </p:txBody>
      </p:sp>
      <p:sp>
        <p:nvSpPr>
          <p:cNvPr id="11" name="TextBox 10">
            <a:extLst>
              <a:ext uri="{FF2B5EF4-FFF2-40B4-BE49-F238E27FC236}">
                <a16:creationId xmlns:a16="http://schemas.microsoft.com/office/drawing/2014/main" id="{95E9A883-C926-4F26-F0D2-C9AD6D7E5CF4}"/>
              </a:ext>
            </a:extLst>
          </p:cNvPr>
          <p:cNvSpPr txBox="1"/>
          <p:nvPr/>
        </p:nvSpPr>
        <p:spPr>
          <a:xfrm>
            <a:off x="840509" y="3009277"/>
            <a:ext cx="4620326" cy="2308324"/>
          </a:xfrm>
          <a:prstGeom prst="rect">
            <a:avLst/>
          </a:prstGeom>
          <a:noFill/>
        </p:spPr>
        <p:txBody>
          <a:bodyPr wrap="square" rtlCol="0">
            <a:spAutoFit/>
          </a:bodyPr>
          <a:lstStyle/>
          <a:p>
            <a:pPr>
              <a:buClr>
                <a:srgbClr val="53C10C"/>
              </a:buClr>
              <a:buSzPct val="85000"/>
            </a:pPr>
            <a:r>
              <a:rPr lang="en-US">
                <a:solidFill>
                  <a:srgbClr val="002D72"/>
                </a:solidFill>
              </a:rPr>
              <a:t>This page includes our SPED Integrity Error Tools, helpful matrices for concurrent reporting issues, and other resources for navigating your SPED reporting for AzEDS, including the </a:t>
            </a:r>
            <a:r>
              <a:rPr lang="en-US">
                <a:solidFill>
                  <a:srgbClr val="002D72"/>
                </a:solidFill>
                <a:hlinkClick r:id="rId3"/>
              </a:rPr>
              <a:t>Getting Started with SPED Integrity Troubleshooting Guide</a:t>
            </a:r>
            <a:r>
              <a:rPr lang="en-US">
                <a:solidFill>
                  <a:srgbClr val="002D72"/>
                </a:solidFill>
              </a:rPr>
              <a:t>.</a:t>
            </a:r>
          </a:p>
          <a:p>
            <a:pPr marL="285750" indent="-285750" algn="l">
              <a:buClr>
                <a:srgbClr val="53C10C"/>
              </a:buClr>
              <a:buSzPct val="85000"/>
              <a:buFont typeface="Arial" panose="020B0604020202020204" pitchFamily="34" charset="0"/>
              <a:buChar char="•"/>
            </a:pPr>
            <a:endParaRPr lang="en-US" b="0" i="0">
              <a:solidFill>
                <a:srgbClr val="5A5D5C"/>
              </a:solidFill>
              <a:latin typeface="Calibri Light" panose="020F0302020204030204" pitchFamily="34" charset="0"/>
              <a:cs typeface="Calibri Light" panose="020F0302020204030204" pitchFamily="34" charset="0"/>
            </a:endParaRPr>
          </a:p>
        </p:txBody>
      </p:sp>
      <p:pic>
        <p:nvPicPr>
          <p:cNvPr id="10" name="Picture 9" descr="The AzEDS SPED reporting webpage.">
            <a:extLst>
              <a:ext uri="{FF2B5EF4-FFF2-40B4-BE49-F238E27FC236}">
                <a16:creationId xmlns:a16="http://schemas.microsoft.com/office/drawing/2014/main" id="{A7332317-58F2-8638-F94A-F11A60ED95E9}"/>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5603630" y="2772119"/>
            <a:ext cx="5747861" cy="2828824"/>
          </a:xfrm>
          <a:prstGeom prst="rect">
            <a:avLst/>
          </a:prstGeom>
          <a:solidFill>
            <a:srgbClr val="000000">
              <a:shade val="95000"/>
            </a:srgbClr>
          </a:solidFill>
          <a:ln w="19050" cap="sq">
            <a:solidFill>
              <a:srgbClr val="000000"/>
            </a:solidFill>
            <a:miter lim="800000"/>
          </a:ln>
          <a:effectLst>
            <a:outerShdw blurRad="279400" dist="38100" dir="2700000" sy="90000" algn="bl" rotWithShape="0">
              <a:srgbClr val="000000">
                <a:alpha val="40000"/>
              </a:srgbClr>
            </a:outerShdw>
          </a:effectLst>
        </p:spPr>
      </p:pic>
    </p:spTree>
    <p:extLst>
      <p:ext uri="{BB962C8B-B14F-4D97-AF65-F5344CB8AC3E}">
        <p14:creationId xmlns:p14="http://schemas.microsoft.com/office/powerpoint/2010/main" val="4186345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8A929-A564-BB2C-7E14-19D5DB9C3AEA}"/>
              </a:ext>
            </a:extLst>
          </p:cNvPr>
          <p:cNvSpPr>
            <a:spLocks noGrp="1"/>
          </p:cNvSpPr>
          <p:nvPr>
            <p:ph type="title"/>
          </p:nvPr>
        </p:nvSpPr>
        <p:spPr/>
        <p:txBody>
          <a:bodyPr lIns="91440" tIns="45720" rIns="91440" bIns="45720" anchor="t"/>
          <a:lstStyle/>
          <a:p>
            <a:r>
              <a:rPr lang="en-US" sz="4000">
                <a:solidFill>
                  <a:srgbClr val="002D72"/>
                </a:solidFill>
              </a:rPr>
              <a:t>Locate Your Tools (slide 2 of 2)</a:t>
            </a:r>
          </a:p>
        </p:txBody>
      </p:sp>
      <p:sp>
        <p:nvSpPr>
          <p:cNvPr id="3" name="Text Placeholder 2">
            <a:extLst>
              <a:ext uri="{FF2B5EF4-FFF2-40B4-BE49-F238E27FC236}">
                <a16:creationId xmlns:a16="http://schemas.microsoft.com/office/drawing/2014/main" id="{7D7C296F-1556-3B15-EAFB-C1C33629B4AF}"/>
              </a:ext>
            </a:extLst>
          </p:cNvPr>
          <p:cNvSpPr>
            <a:spLocks noGrp="1"/>
          </p:cNvSpPr>
          <p:nvPr>
            <p:ph type="body" sz="quarter" idx="10"/>
          </p:nvPr>
        </p:nvSpPr>
        <p:spPr>
          <a:xfrm>
            <a:off x="840509" y="2084661"/>
            <a:ext cx="9094674" cy="520261"/>
          </a:xfrm>
        </p:spPr>
        <p:txBody>
          <a:bodyPr/>
          <a:lstStyle/>
          <a:p>
            <a:pPr marL="0" indent="0">
              <a:buNone/>
            </a:pPr>
            <a:r>
              <a:rPr lang="en-US">
                <a:solidFill>
                  <a:srgbClr val="002D72"/>
                </a:solidFill>
              </a:rPr>
              <a:t>Review our past </a:t>
            </a:r>
            <a:r>
              <a:rPr lang="en-US">
                <a:solidFill>
                  <a:srgbClr val="002D72"/>
                </a:solidFill>
                <a:hlinkClick r:id="rId2"/>
              </a:rPr>
              <a:t>Special Education Data Updates</a:t>
            </a:r>
            <a:endParaRPr lang="en-US">
              <a:solidFill>
                <a:srgbClr val="002D72"/>
              </a:solidFill>
            </a:endParaRPr>
          </a:p>
          <a:p>
            <a:endParaRPr lang="en-US">
              <a:solidFill>
                <a:srgbClr val="002D72"/>
              </a:solidFill>
            </a:endParaRPr>
          </a:p>
        </p:txBody>
      </p:sp>
      <p:sp>
        <p:nvSpPr>
          <p:cNvPr id="11" name="TextBox 10">
            <a:extLst>
              <a:ext uri="{FF2B5EF4-FFF2-40B4-BE49-F238E27FC236}">
                <a16:creationId xmlns:a16="http://schemas.microsoft.com/office/drawing/2014/main" id="{95E9A883-C926-4F26-F0D2-C9AD6D7E5CF4}"/>
              </a:ext>
            </a:extLst>
          </p:cNvPr>
          <p:cNvSpPr txBox="1"/>
          <p:nvPr/>
        </p:nvSpPr>
        <p:spPr>
          <a:xfrm>
            <a:off x="840509" y="3009277"/>
            <a:ext cx="4620326" cy="1754326"/>
          </a:xfrm>
          <a:prstGeom prst="rect">
            <a:avLst/>
          </a:prstGeom>
          <a:noFill/>
        </p:spPr>
        <p:txBody>
          <a:bodyPr wrap="square" rtlCol="0">
            <a:spAutoFit/>
          </a:bodyPr>
          <a:lstStyle/>
          <a:p>
            <a:pPr>
              <a:buClr>
                <a:srgbClr val="53C10C"/>
              </a:buClr>
              <a:buSzPct val="85000"/>
            </a:pPr>
            <a:r>
              <a:rPr lang="en-US">
                <a:solidFill>
                  <a:srgbClr val="002D72"/>
                </a:solidFill>
              </a:rPr>
              <a:t>This page includes links to past SEDU presentations. Easily navigate to your desired subject or integrity code using the provided chapter links in each video. </a:t>
            </a:r>
          </a:p>
          <a:p>
            <a:pPr marL="285750" indent="-285750" algn="l">
              <a:buClr>
                <a:srgbClr val="53C10C"/>
              </a:buClr>
              <a:buSzPct val="85000"/>
              <a:buFont typeface="Arial" panose="020B0604020202020204" pitchFamily="34" charset="0"/>
              <a:buChar char="•"/>
            </a:pPr>
            <a:endParaRPr lang="en-US" b="0" i="0">
              <a:solidFill>
                <a:srgbClr val="5A5D5C"/>
              </a:solidFill>
              <a:latin typeface="Calibri Light" panose="020F0302020204030204" pitchFamily="34" charset="0"/>
              <a:cs typeface="Calibri Light" panose="020F0302020204030204" pitchFamily="34" charset="0"/>
            </a:endParaRPr>
          </a:p>
        </p:txBody>
      </p:sp>
      <p:pic>
        <p:nvPicPr>
          <p:cNvPr id="5" name="Picture 4" descr="The Special Education Data Updates webpage.">
            <a:extLst>
              <a:ext uri="{FF2B5EF4-FFF2-40B4-BE49-F238E27FC236}">
                <a16:creationId xmlns:a16="http://schemas.microsoft.com/office/drawing/2014/main" id="{8C5A115F-384F-2864-B3E7-4DED191FD895}"/>
              </a:ext>
            </a:extLst>
          </p:cNvPr>
          <p:cNvPicPr>
            <a:picLocks noChangeAspect="1"/>
          </p:cNvPicPr>
          <p:nvPr/>
        </p:nvPicPr>
        <p:blipFill>
          <a:blip r:embed="rId3"/>
          <a:srcRect/>
          <a:stretch/>
        </p:blipFill>
        <p:spPr>
          <a:xfrm>
            <a:off x="6553386" y="2612190"/>
            <a:ext cx="4798105" cy="3549441"/>
          </a:xfrm>
          <a:prstGeom prst="rect">
            <a:avLst/>
          </a:prstGeom>
        </p:spPr>
      </p:pic>
      <p:sp>
        <p:nvSpPr>
          <p:cNvPr id="6" name="TextBox 5">
            <a:extLst>
              <a:ext uri="{FF2B5EF4-FFF2-40B4-BE49-F238E27FC236}">
                <a16:creationId xmlns:a16="http://schemas.microsoft.com/office/drawing/2014/main" id="{80ED39D7-A9FE-171C-3A07-1B2542081BF5}"/>
              </a:ext>
            </a:extLst>
          </p:cNvPr>
          <p:cNvSpPr txBox="1"/>
          <p:nvPr/>
        </p:nvSpPr>
        <p:spPr>
          <a:xfrm>
            <a:off x="4136994" y="6409652"/>
            <a:ext cx="7714695" cy="261610"/>
          </a:xfrm>
          <a:prstGeom prst="rect">
            <a:avLst/>
          </a:prstGeom>
          <a:noFill/>
        </p:spPr>
        <p:txBody>
          <a:bodyPr wrap="square">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4"/>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348429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8A929-A564-BB2C-7E14-19D5DB9C3AEA}"/>
              </a:ext>
            </a:extLst>
          </p:cNvPr>
          <p:cNvSpPr>
            <a:spLocks noGrp="1"/>
          </p:cNvSpPr>
          <p:nvPr>
            <p:ph type="title"/>
          </p:nvPr>
        </p:nvSpPr>
        <p:spPr/>
        <p:txBody>
          <a:bodyPr lIns="91440" tIns="45720" rIns="91440" bIns="45720" anchor="t"/>
          <a:lstStyle/>
          <a:p>
            <a:r>
              <a:rPr lang="en-US" sz="4000">
                <a:solidFill>
                  <a:srgbClr val="002D72"/>
                </a:solidFill>
              </a:rPr>
              <a:t>Identify Your Errors (slide 1 of 2)</a:t>
            </a:r>
          </a:p>
        </p:txBody>
      </p:sp>
      <p:sp>
        <p:nvSpPr>
          <p:cNvPr id="3" name="Text Placeholder 2">
            <a:extLst>
              <a:ext uri="{FF2B5EF4-FFF2-40B4-BE49-F238E27FC236}">
                <a16:creationId xmlns:a16="http://schemas.microsoft.com/office/drawing/2014/main" id="{7D7C296F-1556-3B15-EAFB-C1C33629B4AF}"/>
              </a:ext>
            </a:extLst>
          </p:cNvPr>
          <p:cNvSpPr>
            <a:spLocks noGrp="1"/>
          </p:cNvSpPr>
          <p:nvPr>
            <p:ph type="body" sz="quarter" idx="10"/>
          </p:nvPr>
        </p:nvSpPr>
        <p:spPr>
          <a:xfrm>
            <a:off x="1547670" y="2052559"/>
            <a:ext cx="9096659" cy="1808241"/>
          </a:xfrm>
        </p:spPr>
        <p:txBody>
          <a:bodyPr/>
          <a:lstStyle/>
          <a:p>
            <a:pPr marL="0" indent="0">
              <a:buNone/>
            </a:pPr>
            <a:r>
              <a:rPr lang="en-US">
                <a:solidFill>
                  <a:srgbClr val="002D72"/>
                </a:solidFill>
              </a:rPr>
              <a:t>Check your SPED72 Report in the AzEDS Portal</a:t>
            </a:r>
          </a:p>
          <a:p>
            <a:pPr marL="457200" lvl="1" indent="0">
              <a:buNone/>
            </a:pPr>
            <a:r>
              <a:rPr lang="en-US" sz="1800">
                <a:solidFill>
                  <a:srgbClr val="002D72"/>
                </a:solidFill>
              </a:rPr>
              <a:t>The SPED72 report will show all students reported to AzEDS with SPED needs and/or SPED Program participation, ELL participation, and whether they have passed FED SPED and State SPED integrity.</a:t>
            </a:r>
          </a:p>
          <a:p>
            <a:endParaRPr lang="en-US">
              <a:solidFill>
                <a:srgbClr val="002D72"/>
              </a:solidFill>
            </a:endParaRPr>
          </a:p>
        </p:txBody>
      </p:sp>
      <p:pic>
        <p:nvPicPr>
          <p:cNvPr id="5" name="Picture 4" descr="The SPED72 report, indicating a student has failed FED SPED and State SPED rules">
            <a:extLst>
              <a:ext uri="{FF2B5EF4-FFF2-40B4-BE49-F238E27FC236}">
                <a16:creationId xmlns:a16="http://schemas.microsoft.com/office/drawing/2014/main" id="{3289889E-89F6-A1B5-C90D-A228A8054BD0}"/>
              </a:ext>
            </a:extLst>
          </p:cNvPr>
          <p:cNvPicPr>
            <a:picLocks noChangeAspect="1"/>
          </p:cNvPicPr>
          <p:nvPr/>
        </p:nvPicPr>
        <p:blipFill>
          <a:blip r:embed="rId2"/>
          <a:stretch>
            <a:fillRect/>
          </a:stretch>
        </p:blipFill>
        <p:spPr>
          <a:xfrm>
            <a:off x="990406" y="4011939"/>
            <a:ext cx="10211188" cy="725055"/>
          </a:xfrm>
          <a:prstGeom prst="rect">
            <a:avLst/>
          </a:prstGeom>
          <a:solidFill>
            <a:srgbClr val="000000">
              <a:shade val="95000"/>
            </a:srgbClr>
          </a:solidFill>
          <a:ln w="19050" cap="sq">
            <a:solidFill>
              <a:srgbClr val="000000"/>
            </a:solidFill>
            <a:miter lim="800000"/>
          </a:ln>
          <a:effectLst>
            <a:outerShdw blurRad="279400" dist="38100" dir="2700000" sy="90000" algn="bl" rotWithShape="0">
              <a:srgbClr val="000000">
                <a:alpha val="40000"/>
              </a:srgbClr>
            </a:outerShdw>
          </a:effectLst>
        </p:spPr>
      </p:pic>
      <p:sp>
        <p:nvSpPr>
          <p:cNvPr id="6" name="TextBox 5">
            <a:extLst>
              <a:ext uri="{FF2B5EF4-FFF2-40B4-BE49-F238E27FC236}">
                <a16:creationId xmlns:a16="http://schemas.microsoft.com/office/drawing/2014/main" id="{80ED39D7-A9FE-171C-3A07-1B2542081BF5}"/>
              </a:ext>
            </a:extLst>
          </p:cNvPr>
          <p:cNvSpPr txBox="1"/>
          <p:nvPr/>
        </p:nvSpPr>
        <p:spPr>
          <a:xfrm>
            <a:off x="4136994" y="6409652"/>
            <a:ext cx="7714695" cy="261610"/>
          </a:xfrm>
          <a:prstGeom prst="rect">
            <a:avLst/>
          </a:prstGeom>
          <a:noFill/>
        </p:spPr>
        <p:txBody>
          <a:bodyPr wrap="square">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3"/>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3546119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4028-2547-2080-FC64-5493E91C117F}"/>
              </a:ext>
            </a:extLst>
          </p:cNvPr>
          <p:cNvSpPr>
            <a:spLocks noGrp="1"/>
          </p:cNvSpPr>
          <p:nvPr>
            <p:ph type="title"/>
          </p:nvPr>
        </p:nvSpPr>
        <p:spPr>
          <a:xfrm>
            <a:off x="330121" y="377665"/>
            <a:ext cx="11861880" cy="540116"/>
          </a:xfrm>
        </p:spPr>
        <p:txBody>
          <a:bodyPr/>
          <a:lstStyle/>
          <a:p>
            <a:pPr algn="ctr"/>
            <a:r>
              <a:rPr lang="en-US" sz="3600">
                <a:solidFill>
                  <a:srgbClr val="002D72"/>
                </a:solidFill>
              </a:rPr>
              <a:t>Before we get started, here are a few reminders:</a:t>
            </a:r>
          </a:p>
        </p:txBody>
      </p:sp>
      <p:sp>
        <p:nvSpPr>
          <p:cNvPr id="31" name="TextBox 30">
            <a:extLst>
              <a:ext uri="{FF2B5EF4-FFF2-40B4-BE49-F238E27FC236}">
                <a16:creationId xmlns:a16="http://schemas.microsoft.com/office/drawing/2014/main" id="{EC22AE34-8EB0-FBB0-5977-61C3436E5236}"/>
              </a:ext>
            </a:extLst>
          </p:cNvPr>
          <p:cNvSpPr txBox="1"/>
          <p:nvPr/>
        </p:nvSpPr>
        <p:spPr>
          <a:xfrm>
            <a:off x="330122" y="1156784"/>
            <a:ext cx="1829399" cy="2881733"/>
          </a:xfrm>
          <a:prstGeom prst="rect">
            <a:avLst/>
          </a:prstGeom>
          <a:noFill/>
        </p:spPr>
        <p:txBody>
          <a:bodyPr wrap="square" rtlCol="0">
            <a:spAutoFit/>
          </a:bodyPr>
          <a:lstStyle/>
          <a:p>
            <a:pPr>
              <a:spcBef>
                <a:spcPts val="400"/>
              </a:spcBef>
              <a:spcAft>
                <a:spcPts val="200"/>
              </a:spcAft>
            </a:pPr>
            <a:r>
              <a:rPr lang="en-US">
                <a:solidFill>
                  <a:srgbClr val="002D72"/>
                </a:solidFill>
                <a:latin typeface="+mn-lt"/>
              </a:rPr>
              <a:t>To use live captions in Teams, go to the meeting controls at the top of the screen and select More &gt; Settings &gt; Accessibility</a:t>
            </a:r>
          </a:p>
        </p:txBody>
      </p:sp>
      <p:pic>
        <p:nvPicPr>
          <p:cNvPr id="25" name="Picture 24" descr="Navigation layout of the top menu of Microsoft Teams to add accessibility. First, select More, then Settings, then Accessibility&#10;">
            <a:extLst>
              <a:ext uri="{FF2B5EF4-FFF2-40B4-BE49-F238E27FC236}">
                <a16:creationId xmlns:a16="http://schemas.microsoft.com/office/drawing/2014/main" id="{AD143EB1-7067-7080-D66A-E2B8834C720E}"/>
              </a:ext>
            </a:extLst>
          </p:cNvPr>
          <p:cNvPicPr>
            <a:picLocks noChangeAspect="1"/>
          </p:cNvPicPr>
          <p:nvPr/>
        </p:nvPicPr>
        <p:blipFill>
          <a:blip r:embed="rId2"/>
          <a:stretch>
            <a:fillRect/>
          </a:stretch>
        </p:blipFill>
        <p:spPr>
          <a:xfrm>
            <a:off x="2159521" y="1157933"/>
            <a:ext cx="4668415" cy="2603747"/>
          </a:xfrm>
          <a:prstGeom prst="rect">
            <a:avLst/>
          </a:prstGeom>
        </p:spPr>
      </p:pic>
      <p:sp>
        <p:nvSpPr>
          <p:cNvPr id="3" name="Content Placeholder 2">
            <a:extLst>
              <a:ext uri="{FF2B5EF4-FFF2-40B4-BE49-F238E27FC236}">
                <a16:creationId xmlns:a16="http://schemas.microsoft.com/office/drawing/2014/main" id="{FD472E8B-60CD-3BC2-FA40-AE7C5F9A90C8}"/>
              </a:ext>
            </a:extLst>
          </p:cNvPr>
          <p:cNvSpPr>
            <a:spLocks noGrp="1"/>
          </p:cNvSpPr>
          <p:nvPr>
            <p:ph sz="quarter" idx="10"/>
          </p:nvPr>
        </p:nvSpPr>
        <p:spPr>
          <a:xfrm>
            <a:off x="6875335" y="1150622"/>
            <a:ext cx="1782000" cy="2892113"/>
          </a:xfrm>
        </p:spPr>
        <p:txBody>
          <a:bodyPr lIns="91440" tIns="45720" rIns="91440" bIns="45720" anchor="t"/>
          <a:lstStyle/>
          <a:p>
            <a:pPr marL="0" indent="0">
              <a:spcBef>
                <a:spcPts val="400"/>
              </a:spcBef>
              <a:spcAft>
                <a:spcPts val="200"/>
              </a:spcAft>
              <a:buNone/>
            </a:pPr>
            <a:r>
              <a:rPr lang="en-US" sz="1800">
                <a:solidFill>
                  <a:srgbClr val="002D72"/>
                </a:solidFill>
                <a:latin typeface="+mn-lt"/>
              </a:rPr>
              <a:t>In the Accessibility options, you can manage how you view the signers (interpreters), if applicable, and turn on captions</a:t>
            </a:r>
          </a:p>
          <a:p>
            <a:pPr lvl="1">
              <a:spcBef>
                <a:spcPts val="400"/>
              </a:spcBef>
              <a:spcAft>
                <a:spcPts val="200"/>
              </a:spcAft>
            </a:pPr>
            <a:endParaRPr lang="en-US" sz="1600">
              <a:solidFill>
                <a:srgbClr val="002D72"/>
              </a:solidFill>
              <a:latin typeface="+mn-lt"/>
            </a:endParaRPr>
          </a:p>
          <a:p>
            <a:pPr lvl="1">
              <a:spcBef>
                <a:spcPts val="400"/>
              </a:spcBef>
              <a:spcAft>
                <a:spcPts val="200"/>
              </a:spcAft>
            </a:pPr>
            <a:endParaRPr lang="en-US" sz="1600">
              <a:solidFill>
                <a:srgbClr val="002D72"/>
              </a:solidFill>
              <a:latin typeface="+mn-lt"/>
            </a:endParaRPr>
          </a:p>
          <a:p>
            <a:pPr lvl="1">
              <a:spcBef>
                <a:spcPts val="400"/>
              </a:spcBef>
              <a:spcAft>
                <a:spcPts val="200"/>
              </a:spcAft>
            </a:pPr>
            <a:endParaRPr lang="en-US" sz="1600">
              <a:solidFill>
                <a:srgbClr val="002D72"/>
              </a:solidFill>
              <a:latin typeface="+mn-lt"/>
            </a:endParaRPr>
          </a:p>
          <a:p>
            <a:pPr lvl="1">
              <a:spcBef>
                <a:spcPts val="400"/>
              </a:spcBef>
              <a:spcAft>
                <a:spcPts val="200"/>
              </a:spcAft>
            </a:pPr>
            <a:endParaRPr lang="en-US" sz="1600">
              <a:solidFill>
                <a:srgbClr val="002D72"/>
              </a:solidFill>
              <a:latin typeface="+mn-lt"/>
            </a:endParaRPr>
          </a:p>
          <a:p>
            <a:pPr marL="457200" lvl="1" indent="0">
              <a:spcBef>
                <a:spcPts val="400"/>
              </a:spcBef>
              <a:spcAft>
                <a:spcPts val="200"/>
              </a:spcAft>
              <a:buNone/>
            </a:pPr>
            <a:endParaRPr lang="en-US" sz="1600">
              <a:solidFill>
                <a:srgbClr val="002D72"/>
              </a:solidFill>
              <a:latin typeface="+mn-lt"/>
            </a:endParaRPr>
          </a:p>
          <a:p>
            <a:pPr marL="457200" lvl="1" indent="0">
              <a:spcBef>
                <a:spcPts val="400"/>
              </a:spcBef>
              <a:spcAft>
                <a:spcPts val="200"/>
              </a:spcAft>
              <a:buNone/>
            </a:pPr>
            <a:endParaRPr lang="en-US" sz="1600">
              <a:solidFill>
                <a:srgbClr val="002D72"/>
              </a:solidFill>
              <a:latin typeface="+mn-lt"/>
            </a:endParaRPr>
          </a:p>
          <a:p>
            <a:pPr marL="0" indent="0">
              <a:spcBef>
                <a:spcPts val="400"/>
              </a:spcBef>
              <a:spcAft>
                <a:spcPts val="200"/>
              </a:spcAft>
              <a:buNone/>
            </a:pPr>
            <a:endParaRPr lang="en-US" sz="1800">
              <a:solidFill>
                <a:srgbClr val="002D72"/>
              </a:solidFill>
              <a:latin typeface="+mn-lt"/>
            </a:endParaRPr>
          </a:p>
        </p:txBody>
      </p:sp>
      <p:pic>
        <p:nvPicPr>
          <p:cNvPr id="27" name="Picture 26" descr="Accessibility Menu in Microsoft Teams. On this menu a user can select if they want to prioritize a sign language signer, manage signers, allow captions, and filter profane words in meeting captions.">
            <a:extLst>
              <a:ext uri="{FF2B5EF4-FFF2-40B4-BE49-F238E27FC236}">
                <a16:creationId xmlns:a16="http://schemas.microsoft.com/office/drawing/2014/main" id="{04905991-2BB4-7EA1-4096-0A73B8402F0A}"/>
              </a:ext>
            </a:extLst>
          </p:cNvPr>
          <p:cNvPicPr>
            <a:picLocks noChangeAspect="1"/>
          </p:cNvPicPr>
          <p:nvPr/>
        </p:nvPicPr>
        <p:blipFill>
          <a:blip r:embed="rId3"/>
          <a:srcRect r="3750" b="6722"/>
          <a:stretch/>
        </p:blipFill>
        <p:spPr>
          <a:xfrm>
            <a:off x="8760090" y="1156784"/>
            <a:ext cx="2791205" cy="2991861"/>
          </a:xfrm>
          <a:prstGeom prst="rect">
            <a:avLst/>
          </a:prstGeom>
        </p:spPr>
      </p:pic>
      <p:sp>
        <p:nvSpPr>
          <p:cNvPr id="30" name="TextBox 29">
            <a:extLst>
              <a:ext uri="{FF2B5EF4-FFF2-40B4-BE49-F238E27FC236}">
                <a16:creationId xmlns:a16="http://schemas.microsoft.com/office/drawing/2014/main" id="{D655A549-7FBA-5465-7B05-1017BBDFDA54}"/>
              </a:ext>
            </a:extLst>
          </p:cNvPr>
          <p:cNvSpPr txBox="1"/>
          <p:nvPr/>
        </p:nvSpPr>
        <p:spPr>
          <a:xfrm>
            <a:off x="330121" y="4289049"/>
            <a:ext cx="11108330" cy="1107996"/>
          </a:xfrm>
          <a:prstGeom prst="rect">
            <a:avLst/>
          </a:prstGeom>
          <a:noFill/>
        </p:spPr>
        <p:txBody>
          <a:bodyPr wrap="square" rtlCol="0">
            <a:spAutoFit/>
          </a:bodyPr>
          <a:lstStyle/>
          <a:p>
            <a:pPr marL="342900" indent="-342900">
              <a:spcBef>
                <a:spcPts val="400"/>
              </a:spcBef>
              <a:spcAft>
                <a:spcPts val="200"/>
              </a:spcAft>
              <a:buFont typeface="Arial" panose="020B0604020202020204" pitchFamily="34" charset="0"/>
              <a:buChar char="•"/>
            </a:pPr>
            <a:r>
              <a:rPr lang="en-US">
                <a:solidFill>
                  <a:srgbClr val="002D72"/>
                </a:solidFill>
                <a:latin typeface="+mn-lt"/>
              </a:rPr>
              <a:t>Please stay muted throughout the presentation</a:t>
            </a:r>
          </a:p>
          <a:p>
            <a:pPr marL="342900" indent="-342900">
              <a:spcBef>
                <a:spcPts val="400"/>
              </a:spcBef>
              <a:spcAft>
                <a:spcPts val="200"/>
              </a:spcAft>
              <a:buFont typeface="Arial" panose="020B0604020202020204" pitchFamily="34" charset="0"/>
              <a:buChar char="•"/>
            </a:pPr>
            <a:r>
              <a:rPr lang="en-US">
                <a:solidFill>
                  <a:srgbClr val="002D72"/>
                </a:solidFill>
                <a:latin typeface="+mn-lt"/>
              </a:rPr>
              <a:t>There will be a Q&amp;A session at the end</a:t>
            </a:r>
          </a:p>
          <a:p>
            <a:pPr marL="342900" indent="-342900">
              <a:spcBef>
                <a:spcPts val="400"/>
              </a:spcBef>
              <a:spcAft>
                <a:spcPts val="200"/>
              </a:spcAft>
              <a:buFont typeface="Arial" panose="020B0604020202020204" pitchFamily="34" charset="0"/>
              <a:buChar char="•"/>
            </a:pPr>
            <a:r>
              <a:rPr lang="en-US">
                <a:solidFill>
                  <a:srgbClr val="002D72"/>
                </a:solidFill>
                <a:latin typeface="+mn-lt"/>
                <a:ea typeface="Open Sans"/>
                <a:cs typeface="Open Sans"/>
              </a:rPr>
              <a:t>We will post this webinar recording on the </a:t>
            </a:r>
            <a:r>
              <a:rPr lang="fr-FR">
                <a:solidFill>
                  <a:srgbClr val="002D72"/>
                </a:solidFill>
                <a:latin typeface="+mn-lt"/>
                <a:ea typeface="Open Sans"/>
                <a:cs typeface="Open Sans"/>
                <a:hlinkClick r:id="rId4"/>
              </a:rPr>
              <a:t>ESS Data Management SEDU page</a:t>
            </a:r>
            <a:endParaRPr lang="en-US" sz="2000">
              <a:solidFill>
                <a:srgbClr val="002D72"/>
              </a:solidFill>
              <a:latin typeface="+mn-lt"/>
              <a:ea typeface="Open Sans"/>
              <a:cs typeface="Open Sans"/>
            </a:endParaRPr>
          </a:p>
        </p:txBody>
      </p:sp>
      <p:sp>
        <p:nvSpPr>
          <p:cNvPr id="33" name="TextBox 32">
            <a:extLst>
              <a:ext uri="{FF2B5EF4-FFF2-40B4-BE49-F238E27FC236}">
                <a16:creationId xmlns:a16="http://schemas.microsoft.com/office/drawing/2014/main" id="{431CE11A-3657-6AD1-0B50-A0DD1CA5045D}"/>
              </a:ext>
            </a:extLst>
          </p:cNvPr>
          <p:cNvSpPr txBox="1"/>
          <p:nvPr/>
        </p:nvSpPr>
        <p:spPr>
          <a:xfrm>
            <a:off x="330121" y="5700067"/>
            <a:ext cx="11221174" cy="584775"/>
          </a:xfrm>
          <a:prstGeom prst="rect">
            <a:avLst/>
          </a:prstGeom>
          <a:noFill/>
        </p:spPr>
        <p:txBody>
          <a:bodyPr wrap="square">
            <a:spAutoFit/>
          </a:bodyPr>
          <a:lstStyle/>
          <a:p>
            <a:pPr algn="ctr"/>
            <a:r>
              <a:rPr lang="en-US" sz="1600" b="0" i="0" u="none" strike="noStrike">
                <a:solidFill>
                  <a:srgbClr val="FFFFFF"/>
                </a:solidFill>
                <a:effectLst/>
                <a:latin typeface="Montserrat" panose="00000500000000000000" pitchFamily="2" charset="0"/>
              </a:rPr>
              <a:t>The use of AI meeting assistants, such as Otter.ai and Chorus.ai, that record audio of the meeting, write notes, capture action items, and generate meeting summaries for virtual meetings is prohibited.</a:t>
            </a:r>
            <a:endParaRPr lang="en-US" sz="1600"/>
          </a:p>
        </p:txBody>
      </p:sp>
    </p:spTree>
    <p:extLst>
      <p:ext uri="{BB962C8B-B14F-4D97-AF65-F5344CB8AC3E}">
        <p14:creationId xmlns:p14="http://schemas.microsoft.com/office/powerpoint/2010/main" val="2131332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8A929-A564-BB2C-7E14-19D5DB9C3AEA}"/>
              </a:ext>
            </a:extLst>
          </p:cNvPr>
          <p:cNvSpPr>
            <a:spLocks noGrp="1"/>
          </p:cNvSpPr>
          <p:nvPr>
            <p:ph type="title"/>
          </p:nvPr>
        </p:nvSpPr>
        <p:spPr/>
        <p:txBody>
          <a:bodyPr lIns="91440" tIns="45720" rIns="91440" bIns="45720" anchor="t"/>
          <a:lstStyle/>
          <a:p>
            <a:r>
              <a:rPr lang="en-US" sz="4000">
                <a:solidFill>
                  <a:srgbClr val="002D72"/>
                </a:solidFill>
              </a:rPr>
              <a:t>Identify Your Errors (slide 2 of 2)</a:t>
            </a:r>
          </a:p>
        </p:txBody>
      </p:sp>
      <p:sp>
        <p:nvSpPr>
          <p:cNvPr id="3" name="Text Placeholder 2">
            <a:extLst>
              <a:ext uri="{FF2B5EF4-FFF2-40B4-BE49-F238E27FC236}">
                <a16:creationId xmlns:a16="http://schemas.microsoft.com/office/drawing/2014/main" id="{7D7C296F-1556-3B15-EAFB-C1C33629B4AF}"/>
              </a:ext>
            </a:extLst>
          </p:cNvPr>
          <p:cNvSpPr>
            <a:spLocks noGrp="1"/>
          </p:cNvSpPr>
          <p:nvPr>
            <p:ph type="body" sz="quarter" idx="10"/>
          </p:nvPr>
        </p:nvSpPr>
        <p:spPr>
          <a:xfrm>
            <a:off x="1547669" y="2047448"/>
            <a:ext cx="9096659" cy="1752824"/>
          </a:xfrm>
        </p:spPr>
        <p:txBody>
          <a:bodyPr/>
          <a:lstStyle/>
          <a:p>
            <a:pPr marL="0" indent="0">
              <a:buNone/>
            </a:pPr>
            <a:r>
              <a:rPr lang="en-US">
                <a:solidFill>
                  <a:srgbClr val="002D72"/>
                </a:solidFill>
              </a:rPr>
              <a:t>Check your INTEG15 Report in the AzEDS Portal</a:t>
            </a:r>
          </a:p>
          <a:p>
            <a:pPr marL="457200" lvl="1" indent="0">
              <a:buNone/>
            </a:pPr>
            <a:r>
              <a:rPr lang="en-US" sz="1800">
                <a:solidFill>
                  <a:srgbClr val="002D72"/>
                </a:solidFill>
              </a:rPr>
              <a:t>The INTEG15 report displays a post-integrity list of student data related to membership and their integrity status results. Drill down using the filters to identify students at a specific site (optional), Integrity Status as ‘Failed,’ and Integrity Category of ‘SPED’ and ‘Fed SPED.’</a:t>
            </a:r>
          </a:p>
          <a:p>
            <a:endParaRPr lang="en-US">
              <a:solidFill>
                <a:srgbClr val="002D72"/>
              </a:solidFill>
            </a:endParaRPr>
          </a:p>
        </p:txBody>
      </p:sp>
      <p:pic>
        <p:nvPicPr>
          <p:cNvPr id="7" name="Picture 6" descr="The INTEG15 report, listing three students who are failing integrity rules related to SPED">
            <a:extLst>
              <a:ext uri="{FF2B5EF4-FFF2-40B4-BE49-F238E27FC236}">
                <a16:creationId xmlns:a16="http://schemas.microsoft.com/office/drawing/2014/main" id="{B12832D5-9D50-C307-5A5B-FC39CEA0E390}"/>
              </a:ext>
            </a:extLst>
          </p:cNvPr>
          <p:cNvPicPr>
            <a:picLocks noChangeAspect="1"/>
          </p:cNvPicPr>
          <p:nvPr/>
        </p:nvPicPr>
        <p:blipFill>
          <a:blip r:embed="rId2"/>
          <a:stretch>
            <a:fillRect/>
          </a:stretch>
        </p:blipFill>
        <p:spPr>
          <a:xfrm>
            <a:off x="1706707" y="3659955"/>
            <a:ext cx="8778585" cy="2456629"/>
          </a:xfrm>
          <a:prstGeom prst="rect">
            <a:avLst/>
          </a:prstGeom>
          <a:solidFill>
            <a:srgbClr val="000000">
              <a:shade val="95000"/>
            </a:srgbClr>
          </a:solidFill>
          <a:ln w="19050" cap="sq">
            <a:solidFill>
              <a:srgbClr val="000000"/>
            </a:solidFill>
            <a:miter lim="800000"/>
          </a:ln>
          <a:effectLst>
            <a:outerShdw blurRad="279400" dist="38100" dir="2700000" sy="90000" algn="bl" rotWithShape="0">
              <a:srgbClr val="000000">
                <a:alpha val="40000"/>
              </a:srgbClr>
            </a:outerShdw>
          </a:effectLst>
        </p:spPr>
      </p:pic>
      <p:sp>
        <p:nvSpPr>
          <p:cNvPr id="6" name="TextBox 5">
            <a:extLst>
              <a:ext uri="{FF2B5EF4-FFF2-40B4-BE49-F238E27FC236}">
                <a16:creationId xmlns:a16="http://schemas.microsoft.com/office/drawing/2014/main" id="{80ED39D7-A9FE-171C-3A07-1B2542081BF5}"/>
              </a:ext>
            </a:extLst>
          </p:cNvPr>
          <p:cNvSpPr txBox="1"/>
          <p:nvPr/>
        </p:nvSpPr>
        <p:spPr>
          <a:xfrm>
            <a:off x="4136994" y="6409652"/>
            <a:ext cx="7714695" cy="261610"/>
          </a:xfrm>
          <a:prstGeom prst="rect">
            <a:avLst/>
          </a:prstGeom>
          <a:noFill/>
        </p:spPr>
        <p:txBody>
          <a:bodyPr wrap="square">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3"/>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218075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8A929-A564-BB2C-7E14-19D5DB9C3AEA}"/>
              </a:ext>
            </a:extLst>
          </p:cNvPr>
          <p:cNvSpPr>
            <a:spLocks noGrp="1"/>
          </p:cNvSpPr>
          <p:nvPr>
            <p:ph type="title"/>
          </p:nvPr>
        </p:nvSpPr>
        <p:spPr/>
        <p:txBody>
          <a:bodyPr/>
          <a:lstStyle/>
          <a:p>
            <a:r>
              <a:rPr lang="en-US" sz="4000">
                <a:solidFill>
                  <a:srgbClr val="002D72"/>
                </a:solidFill>
                <a:hlinkClick r:id="rId2"/>
              </a:rPr>
              <a:t>Integrity Error -40087</a:t>
            </a:r>
            <a:r>
              <a:rPr lang="en-US" sz="4000">
                <a:solidFill>
                  <a:srgbClr val="002D72"/>
                </a:solidFill>
              </a:rPr>
              <a:t> </a:t>
            </a:r>
          </a:p>
        </p:txBody>
      </p:sp>
      <p:sp>
        <p:nvSpPr>
          <p:cNvPr id="3" name="Text Placeholder 2">
            <a:extLst>
              <a:ext uri="{FF2B5EF4-FFF2-40B4-BE49-F238E27FC236}">
                <a16:creationId xmlns:a16="http://schemas.microsoft.com/office/drawing/2014/main" id="{7D7C296F-1556-3B15-EAFB-C1C33629B4AF}"/>
              </a:ext>
            </a:extLst>
          </p:cNvPr>
          <p:cNvSpPr>
            <a:spLocks noGrp="1"/>
          </p:cNvSpPr>
          <p:nvPr>
            <p:ph type="body" sz="quarter" idx="10"/>
          </p:nvPr>
        </p:nvSpPr>
        <p:spPr>
          <a:xfrm>
            <a:off x="1065004" y="2012565"/>
            <a:ext cx="10090676" cy="3915977"/>
          </a:xfrm>
        </p:spPr>
        <p:txBody>
          <a:bodyPr lIns="91440" tIns="45720" rIns="91440" bIns="45720" anchor="t"/>
          <a:lstStyle/>
          <a:p>
            <a:r>
              <a:rPr lang="en-US" dirty="0">
                <a:solidFill>
                  <a:srgbClr val="002D72"/>
                </a:solidFill>
                <a:ea typeface="Open Sans"/>
                <a:cs typeface="Open Sans"/>
              </a:rPr>
              <a:t>SPED Preschool Students must be reported with three Preschool Outcome Assessments upon entry. Please refer to the ESS Preschool Outcomes Reporting Guidance document.</a:t>
            </a:r>
          </a:p>
          <a:p>
            <a:r>
              <a:rPr lang="en-US" dirty="0">
                <a:solidFill>
                  <a:srgbClr val="002D72"/>
                </a:solidFill>
                <a:ea typeface="Open Sans"/>
                <a:cs typeface="Open Sans"/>
              </a:rPr>
              <a:t>1,966 instances as of March 10</a:t>
            </a:r>
          </a:p>
          <a:p>
            <a:r>
              <a:rPr lang="en-US" dirty="0">
                <a:solidFill>
                  <a:srgbClr val="002D72"/>
                </a:solidFill>
                <a:ea typeface="Open Sans"/>
                <a:cs typeface="Open Sans"/>
              </a:rPr>
              <a:t>Coordinate with PS teams, review </a:t>
            </a:r>
            <a:r>
              <a:rPr lang="en-US" dirty="0">
                <a:solidFill>
                  <a:srgbClr val="002D72"/>
                </a:solidFill>
                <a:ea typeface="Open Sans"/>
                <a:cs typeface="Open Sans"/>
                <a:hlinkClick r:id="rId3"/>
              </a:rPr>
              <a:t>Preschool Outcomes Reporting Guidance</a:t>
            </a:r>
            <a:r>
              <a:rPr lang="en-US" dirty="0">
                <a:solidFill>
                  <a:srgbClr val="002D72"/>
                </a:solidFill>
                <a:ea typeface="Open Sans"/>
                <a:cs typeface="Open Sans"/>
              </a:rPr>
              <a:t>, contact ADE’s </a:t>
            </a:r>
            <a:r>
              <a:rPr lang="en-US" dirty="0">
                <a:solidFill>
                  <a:srgbClr val="002D72"/>
                </a:solidFill>
                <a:ea typeface="Open Sans"/>
                <a:cs typeface="Open Sans"/>
                <a:hlinkClick r:id="rId4"/>
              </a:rPr>
              <a:t>Early Childhood SPED</a:t>
            </a:r>
            <a:r>
              <a:rPr lang="en-US" dirty="0">
                <a:solidFill>
                  <a:srgbClr val="002D72"/>
                </a:solidFill>
                <a:ea typeface="Open Sans"/>
                <a:cs typeface="Open Sans"/>
              </a:rPr>
              <a:t> team, and review SPED11 and SPED12 reports.</a:t>
            </a:r>
          </a:p>
          <a:p>
            <a:pPr lvl="1"/>
            <a:endParaRPr lang="en-US">
              <a:solidFill>
                <a:srgbClr val="002D72"/>
              </a:solidFill>
            </a:endParaRPr>
          </a:p>
          <a:p>
            <a:pPr lvl="1"/>
            <a:endParaRPr lang="en-US" sz="1600">
              <a:solidFill>
                <a:srgbClr val="002D72"/>
              </a:solidFill>
            </a:endParaRPr>
          </a:p>
        </p:txBody>
      </p:sp>
      <p:sp>
        <p:nvSpPr>
          <p:cNvPr id="6" name="TextBox 5">
            <a:extLst>
              <a:ext uri="{FF2B5EF4-FFF2-40B4-BE49-F238E27FC236}">
                <a16:creationId xmlns:a16="http://schemas.microsoft.com/office/drawing/2014/main" id="{80ED39D7-A9FE-171C-3A07-1B2542081BF5}"/>
              </a:ext>
            </a:extLst>
          </p:cNvPr>
          <p:cNvSpPr txBox="1"/>
          <p:nvPr/>
        </p:nvSpPr>
        <p:spPr>
          <a:xfrm>
            <a:off x="4136994" y="6409652"/>
            <a:ext cx="7714695" cy="261610"/>
          </a:xfrm>
          <a:prstGeom prst="rect">
            <a:avLst/>
          </a:prstGeom>
          <a:noFill/>
        </p:spPr>
        <p:txBody>
          <a:bodyPr wrap="square" lIns="91440" tIns="45720" rIns="91440" bIns="45720" anchor="t">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5"/>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4189421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1893C-9540-6BF8-DF40-5B1AFF4586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29C60C-FFFC-4130-9C33-173E978481B3}"/>
              </a:ext>
            </a:extLst>
          </p:cNvPr>
          <p:cNvSpPr>
            <a:spLocks noGrp="1"/>
          </p:cNvSpPr>
          <p:nvPr>
            <p:ph type="title"/>
          </p:nvPr>
        </p:nvSpPr>
        <p:spPr/>
        <p:txBody>
          <a:bodyPr/>
          <a:lstStyle/>
          <a:p>
            <a:r>
              <a:rPr lang="en-US" sz="4000">
                <a:solidFill>
                  <a:srgbClr val="002D72"/>
                </a:solidFill>
                <a:hlinkClick r:id="rId2"/>
              </a:rPr>
              <a:t>Integrity Error -40088</a:t>
            </a:r>
            <a:r>
              <a:rPr lang="en-US" sz="4000">
                <a:solidFill>
                  <a:srgbClr val="002D72"/>
                </a:solidFill>
              </a:rPr>
              <a:t> </a:t>
            </a:r>
          </a:p>
        </p:txBody>
      </p:sp>
      <p:sp>
        <p:nvSpPr>
          <p:cNvPr id="3" name="Text Placeholder 2">
            <a:extLst>
              <a:ext uri="{FF2B5EF4-FFF2-40B4-BE49-F238E27FC236}">
                <a16:creationId xmlns:a16="http://schemas.microsoft.com/office/drawing/2014/main" id="{C5DB3744-CA21-3CAF-0F7F-0E1BBE0CB39D}"/>
              </a:ext>
            </a:extLst>
          </p:cNvPr>
          <p:cNvSpPr>
            <a:spLocks noGrp="1"/>
          </p:cNvSpPr>
          <p:nvPr>
            <p:ph type="body" sz="quarter" idx="10"/>
          </p:nvPr>
        </p:nvSpPr>
        <p:spPr>
          <a:xfrm>
            <a:off x="1065004" y="2012565"/>
            <a:ext cx="10090676" cy="3915977"/>
          </a:xfrm>
        </p:spPr>
        <p:txBody>
          <a:bodyPr/>
          <a:lstStyle/>
          <a:p>
            <a:r>
              <a:rPr lang="en-US" dirty="0">
                <a:solidFill>
                  <a:srgbClr val="002D72"/>
                </a:solidFill>
              </a:rPr>
              <a:t>SPED Preschool Students must be reported with three Preschool Outcome Assessments upon exit. </a:t>
            </a:r>
          </a:p>
          <a:p>
            <a:pPr lvl="1"/>
            <a:r>
              <a:rPr lang="en-US" dirty="0">
                <a:solidFill>
                  <a:srgbClr val="002D72"/>
                </a:solidFill>
              </a:rPr>
              <a:t>Please refer to the ESS Preschool Outcomes Reporting Guidance document.</a:t>
            </a:r>
          </a:p>
          <a:p>
            <a:r>
              <a:rPr lang="en-US" dirty="0">
                <a:solidFill>
                  <a:srgbClr val="002D72"/>
                </a:solidFill>
              </a:rPr>
              <a:t>476 instances as of March 10</a:t>
            </a:r>
          </a:p>
          <a:p>
            <a:r>
              <a:rPr lang="en-US" dirty="0">
                <a:solidFill>
                  <a:srgbClr val="002D72"/>
                </a:solidFill>
              </a:rPr>
              <a:t>Coordinate with PS teams, review </a:t>
            </a:r>
            <a:r>
              <a:rPr lang="en-US" dirty="0">
                <a:solidFill>
                  <a:srgbClr val="002D72"/>
                </a:solidFill>
                <a:hlinkClick r:id="rId3"/>
              </a:rPr>
              <a:t>Preschool Outcomes Reporting Guidance</a:t>
            </a:r>
            <a:r>
              <a:rPr lang="en-US" dirty="0">
                <a:solidFill>
                  <a:srgbClr val="002D72"/>
                </a:solidFill>
              </a:rPr>
              <a:t>, contact ADE’s </a:t>
            </a:r>
            <a:r>
              <a:rPr lang="en-US" dirty="0">
                <a:solidFill>
                  <a:srgbClr val="002D72"/>
                </a:solidFill>
                <a:hlinkClick r:id="rId4"/>
              </a:rPr>
              <a:t>Early Childhood SPED</a:t>
            </a:r>
            <a:r>
              <a:rPr lang="en-US" dirty="0">
                <a:solidFill>
                  <a:srgbClr val="002D72"/>
                </a:solidFill>
              </a:rPr>
              <a:t> team, and review SPED11 and SPED12 reports.</a:t>
            </a:r>
          </a:p>
          <a:p>
            <a:pPr lvl="1"/>
            <a:endParaRPr lang="en-US" dirty="0">
              <a:solidFill>
                <a:srgbClr val="002D72"/>
              </a:solidFill>
            </a:endParaRPr>
          </a:p>
          <a:p>
            <a:pPr lvl="1"/>
            <a:endParaRPr lang="en-US" sz="1600" dirty="0">
              <a:solidFill>
                <a:srgbClr val="002D72"/>
              </a:solidFill>
            </a:endParaRPr>
          </a:p>
        </p:txBody>
      </p:sp>
      <p:sp>
        <p:nvSpPr>
          <p:cNvPr id="6" name="TextBox 5">
            <a:extLst>
              <a:ext uri="{FF2B5EF4-FFF2-40B4-BE49-F238E27FC236}">
                <a16:creationId xmlns:a16="http://schemas.microsoft.com/office/drawing/2014/main" id="{14F22F88-E0DC-224E-E5A7-3E11AAA9B446}"/>
              </a:ext>
            </a:extLst>
          </p:cNvPr>
          <p:cNvSpPr txBox="1"/>
          <p:nvPr/>
        </p:nvSpPr>
        <p:spPr>
          <a:xfrm>
            <a:off x="4136994" y="6409652"/>
            <a:ext cx="7714695" cy="261610"/>
          </a:xfrm>
          <a:prstGeom prst="rect">
            <a:avLst/>
          </a:prstGeom>
          <a:noFill/>
        </p:spPr>
        <p:txBody>
          <a:bodyPr wrap="square" lIns="91440" tIns="45720" rIns="91440" bIns="45720" anchor="t">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5"/>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4222689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DC229-2D90-BA84-942B-2A2A919539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AE865F-DE54-7348-0CAF-BAE4E5B53CAF}"/>
              </a:ext>
            </a:extLst>
          </p:cNvPr>
          <p:cNvSpPr>
            <a:spLocks noGrp="1"/>
          </p:cNvSpPr>
          <p:nvPr>
            <p:ph type="title"/>
          </p:nvPr>
        </p:nvSpPr>
        <p:spPr/>
        <p:txBody>
          <a:bodyPr/>
          <a:lstStyle/>
          <a:p>
            <a:r>
              <a:rPr lang="en-US" sz="4000">
                <a:solidFill>
                  <a:srgbClr val="002D72"/>
                </a:solidFill>
                <a:hlinkClick r:id="rId2"/>
              </a:rPr>
              <a:t>Integrity Error -40089</a:t>
            </a:r>
            <a:r>
              <a:rPr lang="en-US" sz="4000">
                <a:solidFill>
                  <a:srgbClr val="002D72"/>
                </a:solidFill>
              </a:rPr>
              <a:t> </a:t>
            </a:r>
          </a:p>
        </p:txBody>
      </p:sp>
      <p:sp>
        <p:nvSpPr>
          <p:cNvPr id="3" name="Text Placeholder 2">
            <a:extLst>
              <a:ext uri="{FF2B5EF4-FFF2-40B4-BE49-F238E27FC236}">
                <a16:creationId xmlns:a16="http://schemas.microsoft.com/office/drawing/2014/main" id="{AC36531B-AC0B-35FE-2755-390352B2ABB4}"/>
              </a:ext>
            </a:extLst>
          </p:cNvPr>
          <p:cNvSpPr>
            <a:spLocks noGrp="1"/>
          </p:cNvSpPr>
          <p:nvPr>
            <p:ph type="body" sz="quarter" idx="10"/>
          </p:nvPr>
        </p:nvSpPr>
        <p:spPr>
          <a:xfrm>
            <a:off x="1065004" y="2012565"/>
            <a:ext cx="10090676" cy="3915977"/>
          </a:xfrm>
        </p:spPr>
        <p:txBody>
          <a:bodyPr/>
          <a:lstStyle/>
          <a:p>
            <a:r>
              <a:rPr lang="en-US" dirty="0">
                <a:solidFill>
                  <a:srgbClr val="002D72"/>
                </a:solidFill>
              </a:rPr>
              <a:t>SPED Preschool Student Exit Preschool Outcome Assessments must indicate if progress was made.</a:t>
            </a:r>
          </a:p>
          <a:p>
            <a:r>
              <a:rPr lang="en-US" dirty="0">
                <a:solidFill>
                  <a:srgbClr val="002D72"/>
                </a:solidFill>
              </a:rPr>
              <a:t>16 instances as of March 10</a:t>
            </a:r>
          </a:p>
          <a:p>
            <a:r>
              <a:rPr lang="en-US" dirty="0">
                <a:solidFill>
                  <a:srgbClr val="002D72"/>
                </a:solidFill>
              </a:rPr>
              <a:t>Coordinate with PS teams, review </a:t>
            </a:r>
            <a:r>
              <a:rPr lang="en-US" dirty="0">
                <a:solidFill>
                  <a:srgbClr val="002D72"/>
                </a:solidFill>
                <a:hlinkClick r:id="rId3"/>
              </a:rPr>
              <a:t>Preschool Outcomes Reporting Guidance</a:t>
            </a:r>
            <a:r>
              <a:rPr lang="en-US" dirty="0">
                <a:solidFill>
                  <a:srgbClr val="002D72"/>
                </a:solidFill>
              </a:rPr>
              <a:t>, contact ADE’s </a:t>
            </a:r>
            <a:r>
              <a:rPr lang="en-US" dirty="0">
                <a:solidFill>
                  <a:srgbClr val="002D72"/>
                </a:solidFill>
                <a:hlinkClick r:id="rId4"/>
              </a:rPr>
              <a:t>Early Childhood SPED</a:t>
            </a:r>
            <a:r>
              <a:rPr lang="en-US" dirty="0">
                <a:solidFill>
                  <a:srgbClr val="002D72"/>
                </a:solidFill>
              </a:rPr>
              <a:t> team, and review SPED11 and SPED12 reports.</a:t>
            </a:r>
          </a:p>
          <a:p>
            <a:pPr lvl="1"/>
            <a:endParaRPr lang="en-US" dirty="0">
              <a:solidFill>
                <a:srgbClr val="002D72"/>
              </a:solidFill>
            </a:endParaRPr>
          </a:p>
          <a:p>
            <a:pPr lvl="1"/>
            <a:endParaRPr lang="en-US" sz="1600" dirty="0">
              <a:solidFill>
                <a:srgbClr val="002D72"/>
              </a:solidFill>
            </a:endParaRPr>
          </a:p>
        </p:txBody>
      </p:sp>
      <p:sp>
        <p:nvSpPr>
          <p:cNvPr id="6" name="TextBox 5">
            <a:extLst>
              <a:ext uri="{FF2B5EF4-FFF2-40B4-BE49-F238E27FC236}">
                <a16:creationId xmlns:a16="http://schemas.microsoft.com/office/drawing/2014/main" id="{B1C763ED-7DC6-8056-8AF3-30E78ED859A5}"/>
              </a:ext>
            </a:extLst>
          </p:cNvPr>
          <p:cNvSpPr txBox="1"/>
          <p:nvPr/>
        </p:nvSpPr>
        <p:spPr>
          <a:xfrm>
            <a:off x="4136994" y="6409652"/>
            <a:ext cx="7714695" cy="261610"/>
          </a:xfrm>
          <a:prstGeom prst="rect">
            <a:avLst/>
          </a:prstGeom>
          <a:noFill/>
        </p:spPr>
        <p:txBody>
          <a:bodyPr wrap="square" lIns="91440" tIns="45720" rIns="91440" bIns="45720" anchor="t">
            <a:spAutoFit/>
          </a:bodyPr>
          <a:lstStyle/>
          <a:p>
            <a:r>
              <a:rPr lang="en-US" sz="1100" b="0" u="none" strike="noStrike">
                <a:solidFill>
                  <a:srgbClr val="012169"/>
                </a:solidFill>
                <a:effectLst/>
              </a:rPr>
              <a:t>Please visit our </a:t>
            </a:r>
            <a:r>
              <a:rPr lang="en-US" sz="1100" b="0" u="sng" strike="noStrike">
                <a:solidFill>
                  <a:srgbClr val="F5F8FF"/>
                </a:solidFill>
                <a:effectLst/>
                <a:hlinkClick r:id="rId5"/>
              </a:rPr>
              <a:t>AzEDS SPED Reporting web page</a:t>
            </a:r>
            <a:r>
              <a:rPr lang="en-US" sz="1100" b="0" u="none" strike="noStrike">
                <a:solidFill>
                  <a:srgbClr val="F5F8FF"/>
                </a:solidFill>
                <a:effectLst/>
              </a:rPr>
              <a:t> </a:t>
            </a:r>
            <a:r>
              <a:rPr lang="en-US" sz="1100" b="0" u="none" strike="noStrike">
                <a:solidFill>
                  <a:srgbClr val="012169"/>
                </a:solidFill>
                <a:effectLst/>
              </a:rPr>
              <a:t>for more assistance troubleshooting integrity errors.</a:t>
            </a:r>
            <a:endParaRPr lang="en-US" sz="1100"/>
          </a:p>
        </p:txBody>
      </p:sp>
    </p:spTree>
    <p:extLst>
      <p:ext uri="{BB962C8B-B14F-4D97-AF65-F5344CB8AC3E}">
        <p14:creationId xmlns:p14="http://schemas.microsoft.com/office/powerpoint/2010/main" val="3456119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902B6-6E4E-7F98-6351-25C900072EB8}"/>
              </a:ext>
            </a:extLst>
          </p:cNvPr>
          <p:cNvSpPr>
            <a:spLocks noGrp="1"/>
          </p:cNvSpPr>
          <p:nvPr>
            <p:ph type="title"/>
          </p:nvPr>
        </p:nvSpPr>
        <p:spPr/>
        <p:txBody>
          <a:bodyPr/>
          <a:lstStyle/>
          <a:p>
            <a:r>
              <a:rPr lang="en-US"/>
              <a:t>Q&amp;A</a:t>
            </a:r>
          </a:p>
        </p:txBody>
      </p:sp>
      <p:sp>
        <p:nvSpPr>
          <p:cNvPr id="4" name="Text Placeholder 3">
            <a:extLst>
              <a:ext uri="{FF2B5EF4-FFF2-40B4-BE49-F238E27FC236}">
                <a16:creationId xmlns:a16="http://schemas.microsoft.com/office/drawing/2014/main" id="{AC0D9828-624E-D976-6256-797768108872}"/>
              </a:ext>
              <a:ext uri="{C183D7F6-B498-43B3-948B-1728B52AA6E4}">
                <adec:decorative xmlns:adec="http://schemas.microsoft.com/office/drawing/2017/decorative" val="1"/>
              </a:ext>
            </a:extLst>
          </p:cNvPr>
          <p:cNvSpPr>
            <a:spLocks noGrp="1"/>
          </p:cNvSpPr>
          <p:nvPr>
            <p:ph type="body" sz="quarter" idx="13"/>
          </p:nvPr>
        </p:nvSpPr>
        <p:spPr/>
        <p:txBody>
          <a:bodyPr/>
          <a:lstStyle/>
          <a:p>
            <a:r>
              <a:rPr lang="en-US"/>
              <a:t>Special Education Data Updates</a:t>
            </a:r>
          </a:p>
        </p:txBody>
      </p:sp>
    </p:spTree>
    <p:extLst>
      <p:ext uri="{BB962C8B-B14F-4D97-AF65-F5344CB8AC3E}">
        <p14:creationId xmlns:p14="http://schemas.microsoft.com/office/powerpoint/2010/main" val="4291148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96BE04E-DCE6-D756-40D6-8A5344D5361C}"/>
              </a:ext>
            </a:extLst>
          </p:cNvPr>
          <p:cNvSpPr>
            <a:spLocks noGrp="1"/>
          </p:cNvSpPr>
          <p:nvPr>
            <p:ph type="title"/>
          </p:nvPr>
        </p:nvSpPr>
        <p:spPr>
          <a:xfrm>
            <a:off x="539931" y="5211138"/>
            <a:ext cx="5661720" cy="1119348"/>
          </a:xfrm>
        </p:spPr>
        <p:txBody>
          <a:bodyPr lIns="91440" tIns="45720" rIns="91440" bIns="45720" anchor="t"/>
          <a:lstStyle/>
          <a:p>
            <a:r>
              <a:rPr lang="en-US">
                <a:latin typeface="Arial"/>
                <a:cs typeface="Arial"/>
              </a:rPr>
              <a:t>Thank You</a:t>
            </a:r>
            <a:endParaRPr lang="en-US"/>
          </a:p>
        </p:txBody>
      </p:sp>
      <p:sp>
        <p:nvSpPr>
          <p:cNvPr id="6" name="Text Placeholder 5">
            <a:extLst>
              <a:ext uri="{FF2B5EF4-FFF2-40B4-BE49-F238E27FC236}">
                <a16:creationId xmlns:a16="http://schemas.microsoft.com/office/drawing/2014/main" id="{68A1FA22-49BD-4B6A-BF2D-6725B351AB7F}"/>
              </a:ext>
            </a:extLst>
          </p:cNvPr>
          <p:cNvSpPr>
            <a:spLocks noGrp="1"/>
          </p:cNvSpPr>
          <p:nvPr>
            <p:ph type="body" sz="quarter" idx="11"/>
          </p:nvPr>
        </p:nvSpPr>
        <p:spPr>
          <a:xfrm>
            <a:off x="539931" y="527514"/>
            <a:ext cx="6400800" cy="1140571"/>
          </a:xfrm>
        </p:spPr>
        <p:txBody>
          <a:bodyPr>
            <a:noAutofit/>
          </a:bodyPr>
          <a:lstStyle/>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r>
              <a:rPr lang="en-US" sz="2000" b="1">
                <a:solidFill>
                  <a:schemeClr val="bg2"/>
                </a:solidFill>
                <a:latin typeface="+mn-lt"/>
                <a:ea typeface="+mn-ea"/>
                <a:cs typeface="+mn-cs"/>
                <a:hlinkClick r:id="rId3">
                  <a:extLst>
                    <a:ext uri="{A12FA001-AC4F-418D-AE19-62706E023703}">
                      <ahyp:hlinkClr xmlns:ahyp="http://schemas.microsoft.com/office/drawing/2018/hyperlinkcolor" val="tx"/>
                    </a:ext>
                  </a:extLst>
                </a:hlinkClick>
              </a:rPr>
              <a:t>ADEConnect Support </a:t>
            </a:r>
            <a:endParaRPr kumimoji="0" lang="en-US" sz="2000" b="1" i="0" u="none" strike="noStrike" kern="1200" cap="none" spc="0" normalizeH="0" baseline="0" noProof="0">
              <a:ln>
                <a:noFill/>
              </a:ln>
              <a:solidFill>
                <a:schemeClr val="bg2"/>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r>
              <a:rPr kumimoji="0" lang="en-US" sz="2000" b="0" i="0" u="none" strike="noStrike" kern="1200" cap="none" spc="0" normalizeH="0" baseline="0" noProof="0">
                <a:ln>
                  <a:noFill/>
                </a:ln>
                <a:solidFill>
                  <a:schemeClr val="bg1"/>
                </a:solidFill>
                <a:effectLst/>
                <a:uLnTx/>
                <a:uFillTx/>
                <a:latin typeface="+mn-lt"/>
                <a:ea typeface="+mn-ea"/>
                <a:cs typeface="+mn-cs"/>
              </a:rPr>
              <a:t>(602) 542-7378</a:t>
            </a:r>
          </a:p>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endParaRPr kumimoji="0" lang="en-US" sz="2000" b="0" i="0" u="none" strike="noStrike" kern="1200" cap="none" spc="0" normalizeH="0" baseline="0" noProof="0">
              <a:ln>
                <a:noFill/>
              </a:ln>
              <a:solidFill>
                <a:schemeClr val="bg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r>
              <a:rPr kumimoji="0" lang="en-US" sz="2000" b="1" i="0" u="none" strike="noStrike" kern="1200" cap="none" spc="0" normalizeH="0" baseline="0" noProof="0">
                <a:ln>
                  <a:noFill/>
                </a:ln>
                <a:solidFill>
                  <a:schemeClr val="bg2"/>
                </a:solidFill>
                <a:effectLst/>
                <a:uLnTx/>
                <a:uFillTx/>
                <a:latin typeface="+mn-lt"/>
                <a:ea typeface="+mn-ea"/>
                <a:cs typeface="+mn-cs"/>
                <a:hlinkClick r:id="rId4">
                  <a:extLst>
                    <a:ext uri="{A12FA001-AC4F-418D-AE19-62706E023703}">
                      <ahyp:hlinkClr xmlns:ahyp="http://schemas.microsoft.com/office/drawing/2018/hyperlinkcolor" val="tx"/>
                    </a:ext>
                  </a:extLst>
                </a:hlinkClick>
              </a:rPr>
              <a:t>ESS Data Management Inbox  </a:t>
            </a:r>
            <a:endParaRPr kumimoji="0" lang="en-US" sz="2000" b="1" i="0" u="none" strike="noStrike" kern="1200" cap="none" spc="0" normalizeH="0" baseline="0" noProof="0">
              <a:ln>
                <a:noFill/>
              </a:ln>
              <a:solidFill>
                <a:schemeClr val="bg2"/>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r>
              <a:rPr kumimoji="0" lang="en-US" sz="2000" b="0" i="0" u="none" strike="noStrike" kern="1200" cap="none" spc="0" normalizeH="0" baseline="0" noProof="0">
                <a:ln>
                  <a:noFill/>
                </a:ln>
                <a:solidFill>
                  <a:schemeClr val="bg1"/>
                </a:solidFill>
                <a:effectLst/>
                <a:uLnTx/>
                <a:uFillTx/>
                <a:latin typeface="+mn-lt"/>
                <a:ea typeface="+mn-ea"/>
                <a:cs typeface="+mn-cs"/>
              </a:rPr>
              <a:t>(602) 542-3962</a:t>
            </a:r>
          </a:p>
          <a:p>
            <a:pPr marL="0" marR="0" lvl="0" indent="0" algn="l" defTabSz="914400" rtl="0" eaLnBrk="1" fontAlgn="auto" latinLnBrk="0" hangingPunct="1">
              <a:lnSpc>
                <a:spcPct val="100000"/>
              </a:lnSpc>
              <a:spcBef>
                <a:spcPts val="0"/>
              </a:spcBef>
              <a:spcAft>
                <a:spcPts val="600"/>
              </a:spcAft>
              <a:buClr>
                <a:srgbClr val="000000"/>
              </a:buClr>
              <a:buSzPct val="100000"/>
              <a:buFont typeface="Calibri" panose="020F0502020204030204" pitchFamily="34" charset="0"/>
              <a:buNone/>
              <a:tabLst/>
              <a:defRPr/>
            </a:pPr>
            <a:endParaRPr kumimoji="0" lang="en-US" sz="2000" b="0" i="0" u="sng" strike="noStrike" kern="1200" cap="none" spc="0" normalizeH="0" baseline="0" noProof="0">
              <a:ln>
                <a:noFill/>
              </a:ln>
              <a:solidFill>
                <a:schemeClr val="bg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1" i="0" u="none" strike="noStrike" kern="1200" cap="none" spc="0" normalizeH="0" baseline="0" noProof="0">
                <a:ln>
                  <a:noFill/>
                </a:ln>
                <a:solidFill>
                  <a:schemeClr val="bg1"/>
                </a:solidFill>
                <a:effectLst/>
                <a:uLnTx/>
                <a:uFillTx/>
                <a:latin typeface="+mn-lt"/>
                <a:ea typeface="+mn-ea"/>
                <a:cs typeface="+mn-cs"/>
              </a:rPr>
              <a:t>Subscribe to stay informed: </a:t>
            </a:r>
          </a:p>
          <a:p>
            <a:pPr marR="0" lvl="0" algn="l" defTabSz="914400" rtl="0" eaLnBrk="1" fontAlgn="auto" latinLnBrk="0" hangingPunct="1">
              <a:lnSpc>
                <a:spcPct val="100000"/>
              </a:lnSpc>
              <a:spcBef>
                <a:spcPts val="0"/>
              </a:spcBef>
              <a:spcAft>
                <a:spcPts val="600"/>
              </a:spcAft>
              <a:buClrTx/>
              <a:buSzTx/>
              <a:tabLst/>
              <a:defRPr/>
            </a:pPr>
            <a:r>
              <a:rPr kumimoji="0" lang="en-US" sz="2000" b="0" i="0" u="sng" strike="noStrike" kern="1200" cap="none" spc="0" normalizeH="0" baseline="0" noProof="0">
                <a:ln>
                  <a:noFill/>
                </a:ln>
                <a:solidFill>
                  <a:schemeClr val="bg1"/>
                </a:solidFill>
                <a:effectLst/>
                <a:uLnTx/>
                <a:uFillTx/>
                <a:latin typeface="+mn-lt"/>
                <a:ea typeface="+mn-ea"/>
                <a:cs typeface="+mn-cs"/>
                <a:hlinkClick r:id="rId5">
                  <a:extLst>
                    <a:ext uri="{A12FA001-AC4F-418D-AE19-62706E023703}">
                      <ahyp:hlinkClr xmlns:ahyp="http://schemas.microsoft.com/office/drawing/2018/hyperlinkcolor" val="tx"/>
                    </a:ext>
                  </a:extLst>
                </a:hlinkClick>
              </a:rPr>
              <a:t>Data Management Alerts</a:t>
            </a:r>
            <a:endParaRPr kumimoji="0" lang="en-US" sz="2000" b="0" i="0" u="sng" strike="noStrike" kern="1200" cap="none" spc="0" normalizeH="0" baseline="0" noProof="0">
              <a:ln>
                <a:noFill/>
              </a:ln>
              <a:solidFill>
                <a:schemeClr val="bg1"/>
              </a:solidFill>
              <a:effectLst/>
              <a:uLnTx/>
              <a:uFillTx/>
              <a:latin typeface="+mn-lt"/>
              <a:ea typeface="+mn-ea"/>
              <a:cs typeface="+mn-cs"/>
            </a:endParaRPr>
          </a:p>
          <a:p>
            <a:pPr marR="0" lvl="0" algn="l" defTabSz="914400" rtl="0" eaLnBrk="1" fontAlgn="auto" latinLnBrk="0" hangingPunct="1">
              <a:lnSpc>
                <a:spcPct val="100000"/>
              </a:lnSpc>
              <a:spcBef>
                <a:spcPts val="0"/>
              </a:spcBef>
              <a:spcAft>
                <a:spcPts val="600"/>
              </a:spcAft>
              <a:buClrTx/>
              <a:buSzTx/>
              <a:tabLst/>
              <a:defRPr/>
            </a:pPr>
            <a:r>
              <a:rPr lang="en-US" sz="2000" u="sng">
                <a:latin typeface="+mn-lt"/>
                <a:ea typeface="+mn-ea"/>
                <a:cs typeface="+mn-cs"/>
                <a:hlinkClick r:id="rId6">
                  <a:extLst>
                    <a:ext uri="{A12FA001-AC4F-418D-AE19-62706E023703}">
                      <ahyp:hlinkClr xmlns:ahyp="http://schemas.microsoft.com/office/drawing/2018/hyperlinkcolor" val="tx"/>
                    </a:ext>
                  </a:extLst>
                </a:hlinkClick>
              </a:rPr>
              <a:t>Data Management Vimeo Channel</a:t>
            </a:r>
            <a:endParaRPr lang="en-US" sz="2000" u="sng">
              <a:latin typeface="+mn-lt"/>
              <a:ea typeface="+mn-ea"/>
              <a:cs typeface="+mn-cs"/>
            </a:endParaRPr>
          </a:p>
          <a:p>
            <a:pPr marR="0" lvl="0" algn="l" defTabSz="914400" rtl="0" eaLnBrk="1" fontAlgn="auto" latinLnBrk="0" hangingPunct="1">
              <a:lnSpc>
                <a:spcPct val="100000"/>
              </a:lnSpc>
              <a:spcBef>
                <a:spcPts val="0"/>
              </a:spcBef>
              <a:spcAft>
                <a:spcPts val="600"/>
              </a:spcAft>
              <a:buClrTx/>
              <a:buSzTx/>
              <a:tabLst/>
              <a:defRPr/>
            </a:pPr>
            <a:endParaRPr kumimoji="0" lang="en-US" sz="2000" b="0" i="0" u="none" strike="noStrike" kern="1200" cap="none" spc="0" normalizeH="0" baseline="0" noProof="0">
              <a:ln>
                <a:noFill/>
              </a:ln>
              <a:solidFill>
                <a:schemeClr val="bg1"/>
              </a:solidFill>
              <a:effectLst/>
              <a:uLnTx/>
              <a:uFillTx/>
              <a:latin typeface="+mn-lt"/>
              <a:ea typeface="+mn-ea"/>
              <a:cs typeface="+mn-cs"/>
            </a:endParaRPr>
          </a:p>
          <a:p>
            <a:pPr marR="0" lvl="0" algn="l" defTabSz="914400" rtl="0" eaLnBrk="1" fontAlgn="auto" latinLnBrk="0" hangingPunct="1">
              <a:lnSpc>
                <a:spcPct val="100000"/>
              </a:lnSpc>
              <a:spcBef>
                <a:spcPts val="0"/>
              </a:spcBef>
              <a:spcAft>
                <a:spcPts val="600"/>
              </a:spcAft>
              <a:buClrTx/>
              <a:buSzTx/>
              <a:tabLst/>
              <a:defRPr/>
            </a:pPr>
            <a:r>
              <a:rPr kumimoji="0" lang="en-US" sz="2000" b="1" i="0" u="none" strike="noStrike" kern="1200" cap="none" spc="0" normalizeH="0" baseline="0" noProof="0">
                <a:ln>
                  <a:noFill/>
                </a:ln>
                <a:solidFill>
                  <a:schemeClr val="bg1"/>
                </a:solidFill>
                <a:effectLst/>
                <a:uLnTx/>
                <a:uFillTx/>
                <a:latin typeface="+mn-lt"/>
                <a:ea typeface="+mn-ea"/>
                <a:cs typeface="+mn-cs"/>
              </a:rPr>
              <a:t>Next SEDU Webinar:</a:t>
            </a:r>
            <a:r>
              <a:rPr kumimoji="0" lang="en-US" sz="2000" b="0" i="0" u="none" strike="noStrike" kern="1200" cap="none" spc="0" normalizeH="0" baseline="0" noProof="0">
                <a:ln>
                  <a:noFill/>
                </a:ln>
                <a:solidFill>
                  <a:schemeClr val="bg1"/>
                </a:solidFill>
                <a:effectLst/>
                <a:uLnTx/>
                <a:uFillTx/>
                <a:latin typeface="+mn-lt"/>
                <a:ea typeface="+mn-ea"/>
                <a:cs typeface="+mn-cs"/>
              </a:rPr>
              <a:t> April 16, 2025</a:t>
            </a:r>
            <a:endParaRPr kumimoji="0" lang="en-US" sz="2000" b="0" i="0" u="sng"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34117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3D2A5A-7828-2B33-8327-7F0CA40F4285}"/>
              </a:ext>
            </a:extLst>
          </p:cNvPr>
          <p:cNvSpPr>
            <a:spLocks noGrp="1"/>
          </p:cNvSpPr>
          <p:nvPr>
            <p:ph type="title"/>
          </p:nvPr>
        </p:nvSpPr>
        <p:spPr/>
        <p:txBody>
          <a:bodyPr/>
          <a:lstStyle/>
          <a:p>
            <a:r>
              <a:rPr lang="en-US" sz="4000">
                <a:solidFill>
                  <a:srgbClr val="002D72"/>
                </a:solidFill>
              </a:rPr>
              <a:t>Agenda</a:t>
            </a:r>
          </a:p>
        </p:txBody>
      </p:sp>
      <p:sp>
        <p:nvSpPr>
          <p:cNvPr id="5" name="Text Placeholder 4">
            <a:extLst>
              <a:ext uri="{FF2B5EF4-FFF2-40B4-BE49-F238E27FC236}">
                <a16:creationId xmlns:a16="http://schemas.microsoft.com/office/drawing/2014/main" id="{CAA1F36A-5F1D-B81C-4CA3-16FF42E0014D}"/>
              </a:ext>
            </a:extLst>
          </p:cNvPr>
          <p:cNvSpPr>
            <a:spLocks noGrp="1"/>
          </p:cNvSpPr>
          <p:nvPr>
            <p:ph type="body" sz="quarter" idx="10"/>
          </p:nvPr>
        </p:nvSpPr>
        <p:spPr>
          <a:xfrm>
            <a:off x="2241985" y="2135767"/>
            <a:ext cx="7177087" cy="2586466"/>
          </a:xfrm>
        </p:spPr>
        <p:txBody>
          <a:bodyPr/>
          <a:lstStyle/>
          <a:p>
            <a:r>
              <a:rPr lang="en-US" sz="2400">
                <a:solidFill>
                  <a:srgbClr val="002D72"/>
                </a:solidFill>
              </a:rPr>
              <a:t>Reminders</a:t>
            </a:r>
          </a:p>
          <a:p>
            <a:r>
              <a:rPr lang="en-US" sz="2400">
                <a:solidFill>
                  <a:srgbClr val="002D72"/>
                </a:solidFill>
              </a:rPr>
              <a:t>Trending Topics</a:t>
            </a:r>
          </a:p>
          <a:p>
            <a:r>
              <a:rPr lang="en-US" sz="2400">
                <a:solidFill>
                  <a:srgbClr val="002D72"/>
                </a:solidFill>
              </a:rPr>
              <a:t>Top 3 Integrity Errors</a:t>
            </a:r>
          </a:p>
          <a:p>
            <a:r>
              <a:rPr lang="en-US" sz="2400">
                <a:solidFill>
                  <a:srgbClr val="002D72"/>
                </a:solidFill>
              </a:rPr>
              <a:t>SPED Reports 101</a:t>
            </a:r>
          </a:p>
          <a:p>
            <a:r>
              <a:rPr lang="en-US" sz="2400">
                <a:solidFill>
                  <a:srgbClr val="002D72"/>
                </a:solidFill>
              </a:rPr>
              <a:t>Out-of-Scope Topics</a:t>
            </a:r>
          </a:p>
          <a:p>
            <a:r>
              <a:rPr lang="en-US" sz="2400">
                <a:solidFill>
                  <a:srgbClr val="002D72"/>
                </a:solidFill>
              </a:rPr>
              <a:t>Q&amp;A</a:t>
            </a:r>
          </a:p>
        </p:txBody>
      </p:sp>
    </p:spTree>
    <p:extLst>
      <p:ext uri="{BB962C8B-B14F-4D97-AF65-F5344CB8AC3E}">
        <p14:creationId xmlns:p14="http://schemas.microsoft.com/office/powerpoint/2010/main" val="2098422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28400B-B259-EE17-DB94-455E6130D644}"/>
              </a:ext>
            </a:extLst>
          </p:cNvPr>
          <p:cNvSpPr>
            <a:spLocks noGrp="1"/>
          </p:cNvSpPr>
          <p:nvPr>
            <p:ph type="title"/>
          </p:nvPr>
        </p:nvSpPr>
        <p:spPr/>
        <p:txBody>
          <a:bodyPr/>
          <a:lstStyle/>
          <a:p>
            <a:r>
              <a:rPr lang="en-US"/>
              <a:t>Reminders</a:t>
            </a:r>
          </a:p>
        </p:txBody>
      </p:sp>
      <p:sp>
        <p:nvSpPr>
          <p:cNvPr id="6" name="Text Placeholder 5">
            <a:extLst>
              <a:ext uri="{FF2B5EF4-FFF2-40B4-BE49-F238E27FC236}">
                <a16:creationId xmlns:a16="http://schemas.microsoft.com/office/drawing/2014/main" id="{4EDE78DA-8BCB-0080-3E56-353F1FDB060B}"/>
              </a:ext>
              <a:ext uri="{C183D7F6-B498-43B3-948B-1728B52AA6E4}">
                <adec:decorative xmlns:adec="http://schemas.microsoft.com/office/drawing/2017/decorative" val="1"/>
              </a:ext>
            </a:extLst>
          </p:cNvPr>
          <p:cNvSpPr>
            <a:spLocks noGrp="1"/>
          </p:cNvSpPr>
          <p:nvPr>
            <p:ph type="body" sz="quarter" idx="13"/>
          </p:nvPr>
        </p:nvSpPr>
        <p:spPr/>
        <p:txBody>
          <a:bodyPr/>
          <a:lstStyle/>
          <a:p>
            <a:r>
              <a:rPr lang="en-US"/>
              <a:t>Special Education Data Updates</a:t>
            </a:r>
          </a:p>
        </p:txBody>
      </p:sp>
    </p:spTree>
    <p:extLst>
      <p:ext uri="{BB962C8B-B14F-4D97-AF65-F5344CB8AC3E}">
        <p14:creationId xmlns:p14="http://schemas.microsoft.com/office/powerpoint/2010/main" val="795538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25A4DF-ABF4-1E55-FE76-DD4DF492FFBC}"/>
              </a:ext>
            </a:extLst>
          </p:cNvPr>
          <p:cNvSpPr>
            <a:spLocks noGrp="1"/>
          </p:cNvSpPr>
          <p:nvPr>
            <p:ph type="title"/>
          </p:nvPr>
        </p:nvSpPr>
        <p:spPr/>
        <p:txBody>
          <a:bodyPr/>
          <a:lstStyle/>
          <a:p>
            <a:r>
              <a:rPr lang="en-US" sz="4000">
                <a:solidFill>
                  <a:srgbClr val="002D72"/>
                </a:solidFill>
              </a:rPr>
              <a:t>Upcoming Data Requirements</a:t>
            </a:r>
          </a:p>
        </p:txBody>
      </p:sp>
      <p:sp>
        <p:nvSpPr>
          <p:cNvPr id="2" name="Text Placeholder 1">
            <a:extLst>
              <a:ext uri="{FF2B5EF4-FFF2-40B4-BE49-F238E27FC236}">
                <a16:creationId xmlns:a16="http://schemas.microsoft.com/office/drawing/2014/main" id="{F638539E-965A-A856-4AE4-0A792909A26A}"/>
              </a:ext>
            </a:extLst>
          </p:cNvPr>
          <p:cNvSpPr>
            <a:spLocks noGrp="1"/>
          </p:cNvSpPr>
          <p:nvPr>
            <p:ph type="body" sz="quarter" idx="10"/>
          </p:nvPr>
        </p:nvSpPr>
        <p:spPr/>
        <p:txBody>
          <a:bodyPr lIns="91440" tIns="45720" rIns="91440" bIns="45720" anchor="t"/>
          <a:lstStyle/>
          <a:p>
            <a:r>
              <a:rPr lang="en-US" sz="2400">
                <a:solidFill>
                  <a:srgbClr val="002D72"/>
                </a:solidFill>
                <a:ea typeface="+mn-lt"/>
                <a:cs typeface="+mn-lt"/>
              </a:rPr>
              <a:t>Parent Involvement Survey is currently underway and due by May 31  </a:t>
            </a:r>
            <a:endParaRPr lang="en-US">
              <a:solidFill>
                <a:srgbClr val="000000"/>
              </a:solidFill>
              <a:ea typeface="Open Sans"/>
              <a:cs typeface="Open Sans"/>
            </a:endParaRPr>
          </a:p>
          <a:p>
            <a:pPr lvl="1"/>
            <a:r>
              <a:rPr lang="en-US">
                <a:solidFill>
                  <a:srgbClr val="002D72"/>
                </a:solidFill>
                <a:ea typeface="+mn-lt"/>
                <a:cs typeface="+mn-lt"/>
              </a:rPr>
              <a:t>Contact: </a:t>
            </a:r>
            <a:r>
              <a:rPr lang="en-US">
                <a:solidFill>
                  <a:srgbClr val="002D72"/>
                </a:solidFill>
                <a:ea typeface="+mn-lt"/>
                <a:cs typeface="+mn-lt"/>
                <a:hlinkClick r:id="rId2"/>
              </a:rPr>
              <a:t>essparentsurvey@azed.gov</a:t>
            </a:r>
            <a:r>
              <a:rPr lang="en-US">
                <a:solidFill>
                  <a:srgbClr val="002D72"/>
                </a:solidFill>
                <a:ea typeface="+mn-lt"/>
                <a:cs typeface="+mn-lt"/>
              </a:rPr>
              <a:t> </a:t>
            </a:r>
            <a:endParaRPr lang="en-US"/>
          </a:p>
          <a:p>
            <a:pPr lvl="1"/>
            <a:r>
              <a:rPr lang="en-US">
                <a:solidFill>
                  <a:srgbClr val="002D72"/>
                </a:solidFill>
                <a:ea typeface="+mn-lt"/>
                <a:cs typeface="+mn-lt"/>
                <a:hlinkClick r:id="rId3"/>
              </a:rPr>
              <a:t>February 19, 2025 Webinar Recording</a:t>
            </a:r>
            <a:endParaRPr lang="en-US">
              <a:solidFill>
                <a:srgbClr val="002D72"/>
              </a:solidFill>
            </a:endParaRPr>
          </a:p>
          <a:p>
            <a:r>
              <a:rPr lang="en-US" sz="2400">
                <a:solidFill>
                  <a:srgbClr val="002D72"/>
                </a:solidFill>
                <a:ea typeface="+mn-lt"/>
                <a:cs typeface="+mn-lt"/>
              </a:rPr>
              <a:t>SOA opens April 2 and will be due June 11 </a:t>
            </a:r>
            <a:endParaRPr lang="en-US" sz="2400">
              <a:solidFill>
                <a:srgbClr val="002D72"/>
              </a:solidFill>
              <a:ea typeface="Open Sans"/>
              <a:cs typeface="Open Sans"/>
            </a:endParaRPr>
          </a:p>
        </p:txBody>
      </p:sp>
      <p:pic>
        <p:nvPicPr>
          <p:cNvPr id="6" name="Picture 5">
            <a:extLst>
              <a:ext uri="{FF2B5EF4-FFF2-40B4-BE49-F238E27FC236}">
                <a16:creationId xmlns:a16="http://schemas.microsoft.com/office/drawing/2014/main" id="{A816E53E-59CD-E373-8EF7-1BE5AC40D608}"/>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8060443" y="2264528"/>
            <a:ext cx="3657917" cy="3664014"/>
          </a:xfrm>
          <a:prstGeom prst="rect">
            <a:avLst/>
          </a:prstGeom>
        </p:spPr>
      </p:pic>
      <p:sp>
        <p:nvSpPr>
          <p:cNvPr id="7" name="TextBox 6">
            <a:extLst>
              <a:ext uri="{FF2B5EF4-FFF2-40B4-BE49-F238E27FC236}">
                <a16:creationId xmlns:a16="http://schemas.microsoft.com/office/drawing/2014/main" id="{726FF85E-C3FE-4940-FA33-F6BA59003DB6}"/>
              </a:ext>
            </a:extLst>
          </p:cNvPr>
          <p:cNvSpPr txBox="1"/>
          <p:nvPr/>
        </p:nvSpPr>
        <p:spPr>
          <a:xfrm>
            <a:off x="4319450" y="6395829"/>
            <a:ext cx="7398909" cy="276999"/>
          </a:xfrm>
          <a:prstGeom prst="rect">
            <a:avLst/>
          </a:prstGeom>
          <a:noFill/>
        </p:spPr>
        <p:txBody>
          <a:bodyPr wrap="square" lIns="91440" tIns="45720" rIns="91440" bIns="45720" rtlCol="0" anchor="t">
            <a:spAutoFit/>
          </a:bodyPr>
          <a:lstStyle/>
          <a:p>
            <a:pPr fontAlgn="base"/>
            <a:r>
              <a:rPr lang="en-US" sz="1200">
                <a:solidFill>
                  <a:srgbClr val="012169"/>
                </a:solidFill>
              </a:rPr>
              <a:t>Plea</a:t>
            </a:r>
            <a:r>
              <a:rPr lang="en-US" sz="1200">
                <a:solidFill>
                  <a:srgbClr val="002D72"/>
                </a:solidFill>
              </a:rPr>
              <a:t>se visit our </a:t>
            </a:r>
            <a:r>
              <a:rPr lang="en-US" sz="1200">
                <a:solidFill>
                  <a:srgbClr val="002D72"/>
                </a:solidFill>
                <a:hlinkClick r:id="rId5">
                  <a:extLst>
                    <a:ext uri="{A12FA001-AC4F-418D-AE19-62706E023703}">
                      <ahyp:hlinkClr xmlns:ahyp="http://schemas.microsoft.com/office/drawing/2018/hyperlinkcolor" val="tx"/>
                    </a:ext>
                  </a:extLst>
                </a:hlinkClick>
              </a:rPr>
              <a:t>Important Dates webpage</a:t>
            </a:r>
            <a:r>
              <a:rPr lang="en-US" sz="1200">
                <a:solidFill>
                  <a:srgbClr val="002D72"/>
                </a:solidFill>
              </a:rPr>
              <a:t> for a </a:t>
            </a:r>
            <a:r>
              <a:rPr lang="en-US" sz="1200">
                <a:solidFill>
                  <a:srgbClr val="012169"/>
                </a:solidFill>
              </a:rPr>
              <a:t>list of upcoming data reporting deadlines.</a:t>
            </a:r>
            <a:endParaRPr lang="en-US">
              <a:solidFill>
                <a:srgbClr val="000000"/>
              </a:solidFill>
            </a:endParaRPr>
          </a:p>
        </p:txBody>
      </p:sp>
    </p:spTree>
    <p:extLst>
      <p:ext uri="{BB962C8B-B14F-4D97-AF65-F5344CB8AC3E}">
        <p14:creationId xmlns:p14="http://schemas.microsoft.com/office/powerpoint/2010/main" val="52904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08B8D-C721-0797-FF64-CE37E5264CD9}"/>
              </a:ext>
            </a:extLst>
          </p:cNvPr>
          <p:cNvSpPr>
            <a:spLocks noGrp="1"/>
          </p:cNvSpPr>
          <p:nvPr>
            <p:ph type="title"/>
          </p:nvPr>
        </p:nvSpPr>
        <p:spPr/>
        <p:txBody>
          <a:bodyPr/>
          <a:lstStyle/>
          <a:p>
            <a:r>
              <a:rPr lang="en-US"/>
              <a:t>Trending Topics</a:t>
            </a:r>
          </a:p>
        </p:txBody>
      </p:sp>
      <p:sp>
        <p:nvSpPr>
          <p:cNvPr id="4" name="Text Placeholder 3">
            <a:extLst>
              <a:ext uri="{FF2B5EF4-FFF2-40B4-BE49-F238E27FC236}">
                <a16:creationId xmlns:a16="http://schemas.microsoft.com/office/drawing/2014/main" id="{DCD138D2-0D9A-4AEE-9845-6D5CEB1A9AE8}"/>
              </a:ext>
              <a:ext uri="{C183D7F6-B498-43B3-948B-1728B52AA6E4}">
                <adec:decorative xmlns:adec="http://schemas.microsoft.com/office/drawing/2017/decorative" val="1"/>
              </a:ext>
            </a:extLst>
          </p:cNvPr>
          <p:cNvSpPr>
            <a:spLocks noGrp="1"/>
          </p:cNvSpPr>
          <p:nvPr>
            <p:ph type="body" sz="quarter" idx="13"/>
          </p:nvPr>
        </p:nvSpPr>
        <p:spPr/>
        <p:txBody>
          <a:bodyPr/>
          <a:lstStyle/>
          <a:p>
            <a:r>
              <a:rPr lang="en-US"/>
              <a:t>Special Education Data Updates</a:t>
            </a:r>
          </a:p>
        </p:txBody>
      </p:sp>
    </p:spTree>
    <p:extLst>
      <p:ext uri="{BB962C8B-B14F-4D97-AF65-F5344CB8AC3E}">
        <p14:creationId xmlns:p14="http://schemas.microsoft.com/office/powerpoint/2010/main" val="400115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90A-7F31-72C7-C4FA-0F669E662C29}"/>
              </a:ext>
            </a:extLst>
          </p:cNvPr>
          <p:cNvSpPr>
            <a:spLocks noGrp="1"/>
          </p:cNvSpPr>
          <p:nvPr>
            <p:ph type="title"/>
          </p:nvPr>
        </p:nvSpPr>
        <p:spPr/>
        <p:txBody>
          <a:bodyPr/>
          <a:lstStyle/>
          <a:p>
            <a:r>
              <a:rPr lang="en-US" sz="4000">
                <a:solidFill>
                  <a:srgbClr val="002D72"/>
                </a:solidFill>
              </a:rPr>
              <a:t>FY 2026 Statement of Assurances </a:t>
            </a:r>
            <a:r>
              <a:rPr lang="en-US" sz="2800">
                <a:solidFill>
                  <a:srgbClr val="002D72"/>
                </a:solidFill>
              </a:rPr>
              <a:t>(slide 1 of 2)</a:t>
            </a:r>
          </a:p>
        </p:txBody>
      </p:sp>
      <p:sp>
        <p:nvSpPr>
          <p:cNvPr id="4" name="Text Placeholder 3">
            <a:extLst>
              <a:ext uri="{FF2B5EF4-FFF2-40B4-BE49-F238E27FC236}">
                <a16:creationId xmlns:a16="http://schemas.microsoft.com/office/drawing/2014/main" id="{24AECE27-3AF8-2073-52A3-354C3EDEC291}"/>
              </a:ext>
            </a:extLst>
          </p:cNvPr>
          <p:cNvSpPr>
            <a:spLocks noGrp="1"/>
          </p:cNvSpPr>
          <p:nvPr>
            <p:ph type="body" sz="quarter" idx="10"/>
          </p:nvPr>
        </p:nvSpPr>
        <p:spPr>
          <a:xfrm>
            <a:off x="1229596" y="2625213"/>
            <a:ext cx="7177087" cy="3462320"/>
          </a:xfrm>
        </p:spPr>
        <p:txBody>
          <a:bodyPr/>
          <a:lstStyle/>
          <a:p>
            <a:r>
              <a:rPr lang="en-US"/>
              <a:t>Required annually under IDEA</a:t>
            </a:r>
          </a:p>
          <a:p>
            <a:r>
              <a:rPr lang="en-US"/>
              <a:t>Public Education Agencies (PEAs)</a:t>
            </a:r>
          </a:p>
          <a:p>
            <a:pPr lvl="1"/>
            <a:r>
              <a:rPr lang="en-US"/>
              <a:t>Regardless of federal funds</a:t>
            </a:r>
          </a:p>
          <a:p>
            <a:pPr lvl="1"/>
            <a:r>
              <a:rPr lang="en-US"/>
              <a:t>Submitted before FY26 IDEA funding applications are approved by GME: </a:t>
            </a:r>
          </a:p>
          <a:p>
            <a:pPr lvl="2"/>
            <a:r>
              <a:rPr lang="en-US"/>
              <a:t>Superintendent</a:t>
            </a:r>
          </a:p>
          <a:p>
            <a:pPr lvl="2"/>
            <a:r>
              <a:rPr lang="en-US"/>
              <a:t>Charter Holder</a:t>
            </a:r>
          </a:p>
          <a:p>
            <a:pPr lvl="2"/>
            <a:r>
              <a:rPr lang="en-US"/>
              <a:t>Special Education Director </a:t>
            </a:r>
          </a:p>
          <a:p>
            <a:endParaRPr lang="en-US"/>
          </a:p>
          <a:p>
            <a:pPr lvl="1"/>
            <a:endParaRPr lang="en-US"/>
          </a:p>
        </p:txBody>
      </p:sp>
    </p:spTree>
    <p:extLst>
      <p:ext uri="{BB962C8B-B14F-4D97-AF65-F5344CB8AC3E}">
        <p14:creationId xmlns:p14="http://schemas.microsoft.com/office/powerpoint/2010/main" val="419984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90E92-FCD1-C996-CFBF-524477C267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8FB24A-BFF8-DA6A-17BE-267A72845ACE}"/>
              </a:ext>
            </a:extLst>
          </p:cNvPr>
          <p:cNvSpPr>
            <a:spLocks noGrp="1"/>
          </p:cNvSpPr>
          <p:nvPr>
            <p:ph type="title"/>
          </p:nvPr>
        </p:nvSpPr>
        <p:spPr/>
        <p:txBody>
          <a:bodyPr/>
          <a:lstStyle/>
          <a:p>
            <a:r>
              <a:rPr lang="en-US" sz="4000">
                <a:solidFill>
                  <a:srgbClr val="002D72"/>
                </a:solidFill>
              </a:rPr>
              <a:t>FY 2026 Statement of Assurances </a:t>
            </a:r>
            <a:r>
              <a:rPr lang="en-US" sz="2800">
                <a:solidFill>
                  <a:srgbClr val="002D72"/>
                </a:solidFill>
              </a:rPr>
              <a:t>(slide 2 of 2)</a:t>
            </a:r>
          </a:p>
        </p:txBody>
      </p:sp>
      <p:sp>
        <p:nvSpPr>
          <p:cNvPr id="4" name="Text Placeholder 3">
            <a:extLst>
              <a:ext uri="{FF2B5EF4-FFF2-40B4-BE49-F238E27FC236}">
                <a16:creationId xmlns:a16="http://schemas.microsoft.com/office/drawing/2014/main" id="{899E1F1F-CB14-74B3-4F94-21254383A63D}"/>
              </a:ext>
            </a:extLst>
          </p:cNvPr>
          <p:cNvSpPr>
            <a:spLocks noGrp="1"/>
          </p:cNvSpPr>
          <p:nvPr>
            <p:ph type="body" sz="quarter" idx="10"/>
          </p:nvPr>
        </p:nvSpPr>
        <p:spPr>
          <a:xfrm>
            <a:off x="1229596" y="2625213"/>
            <a:ext cx="7177087" cy="3462320"/>
          </a:xfrm>
        </p:spPr>
        <p:txBody>
          <a:bodyPr/>
          <a:lstStyle/>
          <a:p>
            <a:r>
              <a:rPr lang="en-US"/>
              <a:t>ADEConnect</a:t>
            </a:r>
          </a:p>
          <a:p>
            <a:pPr lvl="1"/>
            <a:r>
              <a:rPr lang="en-US"/>
              <a:t>Role = ESS Special Education: Signer</a:t>
            </a:r>
          </a:p>
          <a:p>
            <a:r>
              <a:rPr lang="en-US"/>
              <a:t>ESS Portal </a:t>
            </a:r>
          </a:p>
          <a:p>
            <a:endParaRPr lang="en-US"/>
          </a:p>
          <a:p>
            <a:pPr lvl="1"/>
            <a:endParaRPr lang="en-US"/>
          </a:p>
        </p:txBody>
      </p:sp>
      <p:pic>
        <p:nvPicPr>
          <p:cNvPr id="3" name="Picture 2" descr="The Surveys and Assurances portion of the Exceptional Student Services Portal. An arrow is pointing to the Statement of Assurances option.">
            <a:extLst>
              <a:ext uri="{FF2B5EF4-FFF2-40B4-BE49-F238E27FC236}">
                <a16:creationId xmlns:a16="http://schemas.microsoft.com/office/drawing/2014/main" id="{2DB1ED79-9C1A-2CED-8D6A-91CEFF1BBC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06683" y="2053696"/>
            <a:ext cx="2650373" cy="2278176"/>
          </a:xfrm>
          <a:prstGeom prst="rect">
            <a:avLst/>
          </a:prstGeom>
          <a:noFill/>
          <a:ln>
            <a:noFill/>
          </a:ln>
        </p:spPr>
      </p:pic>
      <p:pic>
        <p:nvPicPr>
          <p:cNvPr id="5" name="Picture 4" descr="Sample confirmation page indicating that the statement of assurances has been submitted.">
            <a:extLst>
              <a:ext uri="{FF2B5EF4-FFF2-40B4-BE49-F238E27FC236}">
                <a16:creationId xmlns:a16="http://schemas.microsoft.com/office/drawing/2014/main" id="{6A08DB3D-332B-18CB-4561-B3E9CCE9AE5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13456" y="4415640"/>
            <a:ext cx="5943600" cy="1820545"/>
          </a:xfrm>
          <a:prstGeom prst="rect">
            <a:avLst/>
          </a:prstGeom>
          <a:noFill/>
          <a:ln>
            <a:noFill/>
          </a:ln>
        </p:spPr>
      </p:pic>
    </p:spTree>
    <p:extLst>
      <p:ext uri="{BB962C8B-B14F-4D97-AF65-F5344CB8AC3E}">
        <p14:creationId xmlns:p14="http://schemas.microsoft.com/office/powerpoint/2010/main" val="3160933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2AF2A-A306-B131-50CF-7D4F0AFBD4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1A6D80-AE99-C037-02E4-87808EFD0C08}"/>
              </a:ext>
            </a:extLst>
          </p:cNvPr>
          <p:cNvSpPr>
            <a:spLocks noGrp="1"/>
          </p:cNvSpPr>
          <p:nvPr>
            <p:ph type="title"/>
          </p:nvPr>
        </p:nvSpPr>
        <p:spPr/>
        <p:txBody>
          <a:bodyPr lIns="91440" tIns="45720" rIns="91440" bIns="45720" anchor="t"/>
          <a:lstStyle/>
          <a:p>
            <a:r>
              <a:rPr lang="en-US" sz="4000">
                <a:solidFill>
                  <a:srgbClr val="002D72"/>
                </a:solidFill>
              </a:rPr>
              <a:t>Preschool Outcomes </a:t>
            </a:r>
            <a:r>
              <a:rPr lang="en-US" sz="2800">
                <a:solidFill>
                  <a:srgbClr val="002D72"/>
                </a:solidFill>
              </a:rPr>
              <a:t>(slide 1 of 2)</a:t>
            </a:r>
          </a:p>
        </p:txBody>
      </p:sp>
      <p:sp>
        <p:nvSpPr>
          <p:cNvPr id="4" name="Text Placeholder 3">
            <a:extLst>
              <a:ext uri="{FF2B5EF4-FFF2-40B4-BE49-F238E27FC236}">
                <a16:creationId xmlns:a16="http://schemas.microsoft.com/office/drawing/2014/main" id="{E011FDCB-0386-2F5E-706C-9309AA3EDE06}"/>
              </a:ext>
            </a:extLst>
          </p:cNvPr>
          <p:cNvSpPr>
            <a:spLocks noGrp="1"/>
          </p:cNvSpPr>
          <p:nvPr>
            <p:ph type="body" sz="quarter" idx="10"/>
          </p:nvPr>
        </p:nvSpPr>
        <p:spPr>
          <a:xfrm>
            <a:off x="1229596" y="2287618"/>
            <a:ext cx="9839264" cy="3451307"/>
          </a:xfrm>
        </p:spPr>
        <p:txBody>
          <a:bodyPr lIns="91440" tIns="45720" rIns="91440" bIns="45720" anchor="t"/>
          <a:lstStyle/>
          <a:p>
            <a:pPr marL="457200" indent="-457200"/>
            <a:r>
              <a:rPr lang="en-US">
                <a:ea typeface="Open Sans"/>
                <a:cs typeface="Open Sans"/>
              </a:rPr>
              <a:t>Data reporting requirements</a:t>
            </a:r>
            <a:endParaRPr lang="en-US"/>
          </a:p>
          <a:p>
            <a:pPr marL="742950" lvl="1" indent="-285750">
              <a:buFont typeface="Courier New,monospace" panose="020B0604020202020204" pitchFamily="34" charset="0"/>
              <a:buChar char="o"/>
            </a:pPr>
            <a:r>
              <a:rPr lang="en-US">
                <a:ea typeface="Open Sans"/>
                <a:cs typeface="Open Sans"/>
              </a:rPr>
              <a:t>Assessment Period</a:t>
            </a:r>
          </a:p>
          <a:p>
            <a:pPr marL="742950" lvl="1" indent="-285750">
              <a:buFont typeface="Courier New,monospace" panose="020B0604020202020204" pitchFamily="34" charset="0"/>
              <a:buChar char="o"/>
            </a:pPr>
            <a:r>
              <a:rPr lang="en-US">
                <a:ea typeface="Open Sans"/>
                <a:cs typeface="Open Sans"/>
              </a:rPr>
              <a:t>Assessment Category</a:t>
            </a:r>
          </a:p>
          <a:p>
            <a:pPr lvl="2" indent="-285750">
              <a:buFont typeface="Wingdings" panose="020B0604020202020204" pitchFamily="34" charset="0"/>
              <a:buChar char="§"/>
            </a:pPr>
            <a:r>
              <a:rPr lang="en-US">
                <a:ea typeface="Open Sans"/>
                <a:cs typeface="Open Sans"/>
              </a:rPr>
              <a:t>Positive social-emotional skills</a:t>
            </a:r>
          </a:p>
          <a:p>
            <a:pPr lvl="2" indent="-285750">
              <a:buFont typeface="Wingdings" panose="020B0604020202020204" pitchFamily="34" charset="0"/>
              <a:buChar char="§"/>
            </a:pPr>
            <a:r>
              <a:rPr lang="en-US">
                <a:ea typeface="Open Sans"/>
                <a:cs typeface="Open Sans"/>
              </a:rPr>
              <a:t>Acquisition and use of knowledge and skills </a:t>
            </a:r>
          </a:p>
          <a:p>
            <a:pPr lvl="2" indent="-285750">
              <a:buFont typeface="Wingdings" panose="020B0604020202020204" pitchFamily="34" charset="0"/>
              <a:buChar char="§"/>
            </a:pPr>
            <a:r>
              <a:rPr lang="en-US">
                <a:ea typeface="Open Sans"/>
                <a:cs typeface="Open Sans"/>
              </a:rPr>
              <a:t>Use of appropriate behaviors to meet their needs</a:t>
            </a:r>
            <a:endParaRPr lang="en-US"/>
          </a:p>
          <a:p>
            <a:pPr marL="742950" lvl="1" indent="-285750">
              <a:buFont typeface="Courier New,monospace" panose="020B0604020202020204" pitchFamily="34" charset="0"/>
              <a:buChar char="o"/>
            </a:pPr>
            <a:r>
              <a:rPr lang="en-US">
                <a:ea typeface="Open Sans"/>
                <a:cs typeface="Open Sans"/>
              </a:rPr>
              <a:t>Outcomes of assessment</a:t>
            </a:r>
          </a:p>
          <a:p>
            <a:endParaRPr lang="en-US"/>
          </a:p>
        </p:txBody>
      </p:sp>
    </p:spTree>
    <p:extLst>
      <p:ext uri="{BB962C8B-B14F-4D97-AF65-F5344CB8AC3E}">
        <p14:creationId xmlns:p14="http://schemas.microsoft.com/office/powerpoint/2010/main" val="2417910842"/>
      </p:ext>
    </p:extLst>
  </p:cSld>
  <p:clrMapOvr>
    <a:masterClrMapping/>
  </p:clrMapOvr>
</p:sld>
</file>

<file path=ppt/theme/theme1.xml><?xml version="1.0" encoding="utf-8"?>
<a:theme xmlns:a="http://schemas.openxmlformats.org/drawingml/2006/main" name="FTF Theme, 2018">
  <a:themeElements>
    <a:clrScheme name="ADE 23">
      <a:dk1>
        <a:sysClr val="windowText" lastClr="000000"/>
      </a:dk1>
      <a:lt1>
        <a:sysClr val="window" lastClr="FFFFFF"/>
      </a:lt1>
      <a:dk2>
        <a:srgbClr val="767676"/>
      </a:dk2>
      <a:lt2>
        <a:srgbClr val="FFFFFF"/>
      </a:lt2>
      <a:accent1>
        <a:srgbClr val="002D72"/>
      </a:accent1>
      <a:accent2>
        <a:srgbClr val="910048"/>
      </a:accent2>
      <a:accent3>
        <a:srgbClr val="CB6015"/>
      </a:accent3>
      <a:accent4>
        <a:srgbClr val="B0CFFF"/>
      </a:accent4>
      <a:accent5>
        <a:srgbClr val="FFB6DA"/>
      </a:accent5>
      <a:accent6>
        <a:srgbClr val="FADECB"/>
      </a:accent6>
      <a:hlink>
        <a:srgbClr val="002D72"/>
      </a:hlink>
      <a:folHlink>
        <a:srgbClr val="910048"/>
      </a:folHlink>
    </a:clrScheme>
    <a:fontScheme name="ADE 1">
      <a:majorFont>
        <a:latin typeface="Lato"/>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285750" indent="-285750" algn="l">
          <a:buClr>
            <a:srgbClr val="53C10C"/>
          </a:buClr>
          <a:buSzPct val="85000"/>
          <a:buFont typeface="Arial" panose="020B0604020202020204" pitchFamily="34" charset="0"/>
          <a:buChar char="•"/>
          <a:defRPr sz="2000" b="0" i="0" dirty="0" smtClean="0">
            <a:solidFill>
              <a:srgbClr val="5A5D5C"/>
            </a:solidFill>
            <a:latin typeface="Calibri Light" panose="020F0302020204030204" pitchFamily="34" charset="0"/>
            <a:cs typeface="Calibri Light" panose="020F03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0FAC48D43D084B853DC8F3C42375F0" ma:contentTypeVersion="20" ma:contentTypeDescription="Create a new document." ma:contentTypeScope="" ma:versionID="d39e54921a1b5f869e2f82e938baa5a0">
  <xsd:schema xmlns:xsd="http://www.w3.org/2001/XMLSchema" xmlns:xs="http://www.w3.org/2001/XMLSchema" xmlns:p="http://schemas.microsoft.com/office/2006/metadata/properties" xmlns:ns2="cdc67ab9-5d86-4ae1-9e38-cf19cda27fbd" xmlns:ns3="3b3188d5-88b4-48a3-ad42-774970703158" xmlns:ns4="f69ac7c7-1a2e-46bd-a988-685139f8f258" targetNamespace="http://schemas.microsoft.com/office/2006/metadata/properties" ma:root="true" ma:fieldsID="b5488bc9c22a01ea9b7c1cbd012e29b5" ns2:_="" ns3:_="" ns4:_="">
    <xsd:import namespace="cdc67ab9-5d86-4ae1-9e38-cf19cda27fbd"/>
    <xsd:import namespace="3b3188d5-88b4-48a3-ad42-774970703158"/>
    <xsd:import namespace="f69ac7c7-1a2e-46bd-a988-685139f8f258"/>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3:lcf76f155ced4ddcb4097134ff3c332f" minOccurs="0"/>
                <xsd:element ref="ns4:TaxCatchAll" minOccurs="0"/>
                <xsd:element ref="ns3:ITPSPType"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c67ab9-5d86-4ae1-9e38-cf19cda27f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b3188d5-88b4-48a3-ad42-774970703158"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5db50a19-44cd-47bf-aae0-69db42930db7" ma:termSetId="09814cd3-568e-fe90-9814-8d621ff8fb84" ma:anchorId="fba54fb3-c3e1-fe81-a776-ca4b69148c4d" ma:open="true" ma:isKeyword="false">
      <xsd:complexType>
        <xsd:sequence>
          <xsd:element ref="pc:Terms" minOccurs="0" maxOccurs="1"/>
        </xsd:sequence>
      </xsd:complexType>
    </xsd:element>
    <xsd:element name="ITPSPType" ma:index="27" nillable="true" ma:displayName="IT PSP Type" ma:description="IT PSP Type" ma:format="Dropdown" ma:indexed="true" ma:internalName="ITPSPType">
      <xsd:simpleType>
        <xsd:restriction base="dms:Choice">
          <xsd:enumeration value="Policy"/>
          <xsd:enumeration value="Procedure"/>
          <xsd:enumeration value="Standard"/>
          <xsd:enumeration value="Plan"/>
          <xsd:enumeration value="Summary"/>
          <xsd:enumeration value="Reference"/>
        </xsd:restriction>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BillingMetadata" ma:index="3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9ac7c7-1a2e-46bd-a988-685139f8f258" elementFormDefault="qualified">
    <xsd:import namespace="http://schemas.microsoft.com/office/2006/documentManagement/types"/>
    <xsd:import namespace="http://schemas.microsoft.com/office/infopath/2007/PartnerControls"/>
    <xsd:element name="TaxCatchAll" ma:index="26" nillable="true" ma:displayName="Taxonomy Catch All Column" ma:description="" ma:hidden="true" ma:list="{fe555931-021a-400d-80a5-00bcf0d19699}" ma:internalName="TaxCatchAll" ma:showField="CatchAllData" ma:web="cdc67ab9-5d86-4ae1-9e38-cf19cda27f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69ac7c7-1a2e-46bd-a988-685139f8f258" xsi:nil="true"/>
    <ITPSPType xmlns="3b3188d5-88b4-48a3-ad42-774970703158" xsi:nil="true"/>
    <lcf76f155ced4ddcb4097134ff3c332f xmlns="3b3188d5-88b4-48a3-ad42-774970703158">
      <Terms xmlns="http://schemas.microsoft.com/office/infopath/2007/PartnerControls"/>
    </lcf76f155ced4ddcb4097134ff3c332f>
    <_dlc_DocId xmlns="cdc67ab9-5d86-4ae1-9e38-cf19cda27fbd">D7HQDT7FZXDF-1126435011-2275483</_dlc_DocId>
    <_dlc_DocIdUrl xmlns="cdc67ab9-5d86-4ae1-9e38-cf19cda27fbd">
      <Url>https://adecloud.sharepoint.com/sites/ADELibrary/_layouts/15/DocIdRedir.aspx?ID=D7HQDT7FZXDF-1126435011-2275483</Url>
      <Description>D7HQDT7FZXDF-1126435011-2275483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1001446-C957-448F-A3D1-4C4AC8D49331}"/>
</file>

<file path=customXml/itemProps2.xml><?xml version="1.0" encoding="utf-8"?>
<ds:datastoreItem xmlns:ds="http://schemas.openxmlformats.org/officeDocument/2006/customXml" ds:itemID="{B7BBEEE5-391C-4E22-A797-CD70D6309131}">
  <ds:schemaRefs>
    <ds:schemaRef ds:uri="http://purl.org/dc/elements/1.1/"/>
    <ds:schemaRef ds:uri="4e6fe951-6c6d-4ca0-b5c1-06a306beedd8"/>
    <ds:schemaRef ds:uri="http://purl.org/dc/terms/"/>
    <ds:schemaRef ds:uri="http://schemas.microsoft.com/office/infopath/2007/PartnerControls"/>
    <ds:schemaRef ds:uri="http://purl.org/dc/dcmitype/"/>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4987F97-98C5-45D1-99FB-1F4E7911316C}">
  <ds:schemaRefs>
    <ds:schemaRef ds:uri="http://schemas.microsoft.com/sharepoint/v3/contenttype/forms"/>
  </ds:schemaRefs>
</ds:datastoreItem>
</file>

<file path=customXml/itemProps4.xml><?xml version="1.0" encoding="utf-8"?>
<ds:datastoreItem xmlns:ds="http://schemas.openxmlformats.org/officeDocument/2006/customXml" ds:itemID="{2E19D0EB-B7BB-4330-A3DA-EE5825FC1F76}"/>
</file>

<file path=docProps/app.xml><?xml version="1.0" encoding="utf-8"?>
<Properties xmlns="http://schemas.openxmlformats.org/officeDocument/2006/extended-properties" xmlns:vt="http://schemas.openxmlformats.org/officeDocument/2006/docPropsVTypes">
  <Template/>
  <TotalTime>1</TotalTime>
  <Words>1063</Words>
  <Application>Microsoft Office PowerPoint</Application>
  <PresentationFormat>Widescreen</PresentationFormat>
  <Paragraphs>133</Paragraphs>
  <Slides>25</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Arial</vt:lpstr>
      <vt:lpstr>Calibri</vt:lpstr>
      <vt:lpstr>Calibri Light</vt:lpstr>
      <vt:lpstr>Courier New,monospace</vt:lpstr>
      <vt:lpstr>Montserrat</vt:lpstr>
      <vt:lpstr>Open Sans</vt:lpstr>
      <vt:lpstr>Oswald</vt:lpstr>
      <vt:lpstr>Raleway</vt:lpstr>
      <vt:lpstr>Raleway (Body)</vt:lpstr>
      <vt:lpstr>Roboto</vt:lpstr>
      <vt:lpstr>Wingdings</vt:lpstr>
      <vt:lpstr>FTF Theme, 2018</vt:lpstr>
      <vt:lpstr>Special Education Data Updates</vt:lpstr>
      <vt:lpstr>Before we get started, here are a few reminders:</vt:lpstr>
      <vt:lpstr>Agenda</vt:lpstr>
      <vt:lpstr>Reminders</vt:lpstr>
      <vt:lpstr>Upcoming Data Requirements</vt:lpstr>
      <vt:lpstr>Trending Topics</vt:lpstr>
      <vt:lpstr>FY 2026 Statement of Assurances (slide 1 of 2)</vt:lpstr>
      <vt:lpstr>FY 2026 Statement of Assurances (slide 2 of 2)</vt:lpstr>
      <vt:lpstr>Preschool Outcomes (slide 1 of 2)</vt:lpstr>
      <vt:lpstr>Preschool Outcomes (slide 2 of 2)</vt:lpstr>
      <vt:lpstr>SPED Reports 101</vt:lpstr>
      <vt:lpstr>SPED11: Preschool Outcomes Report</vt:lpstr>
      <vt:lpstr>SPED12: Preschool Outcomes History Report</vt:lpstr>
      <vt:lpstr>SPED Reports 101 Resource</vt:lpstr>
      <vt:lpstr>How Do I Get Access to SPED Reports?</vt:lpstr>
      <vt:lpstr>Top 3 Integrity Errors</vt:lpstr>
      <vt:lpstr>Locate Your Tools (slide 1 of 2)</vt:lpstr>
      <vt:lpstr>Locate Your Tools (slide 2 of 2)</vt:lpstr>
      <vt:lpstr>Identify Your Errors (slide 1 of 2)</vt:lpstr>
      <vt:lpstr>Identify Your Errors (slide 2 of 2)</vt:lpstr>
      <vt:lpstr>Integrity Error -40087 </vt:lpstr>
      <vt:lpstr>Integrity Error -40088 </vt:lpstr>
      <vt:lpstr>Integrity Error -40089 </vt:lpstr>
      <vt:lpstr>Q&amp;A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Schlabach</dc:creator>
  <cp:lastModifiedBy>Staples, Peggy</cp:lastModifiedBy>
  <cp:revision>7</cp:revision>
  <cp:lastPrinted>2019-07-09T15:51:45Z</cp:lastPrinted>
  <dcterms:created xsi:type="dcterms:W3CDTF">2018-03-20T17:28:56Z</dcterms:created>
  <dcterms:modified xsi:type="dcterms:W3CDTF">2025-03-12T14:28:33Z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0x0101001B0FAC48D43D084B853DC8F3C42375F0</vt:lpwstr>
  </property>
  <property fmtid="{D5CDD505-2E9C-101B-9397-08002B2CF9AE}" pid="3" name="MediaServiceImageTags">
    <vt:lpwstr/>
  </property>
  <property fmtid="{D5CDD505-2E9C-101B-9397-08002B2CF9AE}" pid="4" name="_dlc_DocIdItemGuid">
    <vt:lpwstr>4f14942d-b8d2-4b91-90d9-2f1bfef069d3</vt:lpwstr>
  </property>
</Properties>
</file>